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34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88" r:id="rId33"/>
    <p:sldId id="273" r:id="rId35"/>
    <p:sldId id="274" r:id="rId36"/>
    <p:sldId id="275" r:id="rId37"/>
    <p:sldId id="289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</p:sldIdLst>
  <p:sldSz cx="9144000" cy="51435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2066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2389" y="1336437"/>
            <a:ext cx="6414897" cy="360838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968" y="5145282"/>
            <a:ext cx="6047740" cy="42097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2066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D71AFC-3247-4663-A604-D49BDFF753E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A1B8F1-92B0-4EB5-A3A5-E420AC3E634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C19D117-D146-4903-A25B-7584EDD9380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EDAFB3-7379-4921-97C8-BF7A66B8E2E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A19364C-8BF0-46F8-A783-EE15C912C15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F9B2BD1-EA8B-417D-B309-FDDFDA2BB46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F65E163-5607-4C05-99E9-87BAC8BF4F4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4D9F88-21A6-42FC-A47F-3E0A5D9EC7A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8CE4841-BC1E-4C4C-B4AE-3157660E3A0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F181B45-EB54-4E7D-A142-535EA7651E2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9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9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9A6AB26-C16B-42E6-BB91-ABD687DEBF9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C1D36CD-1D28-4479-92DE-50D34039F3A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9834D4-B40B-4616-97AF-162F8E92368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882E9B1-649C-4149-A715-C80A1E97F1A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2667C0D-22B5-4661-81E2-DB916C13C21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F86D0F6-C3F7-4A84-BF79-483596226CD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B7B9347-F147-43E4-A689-CC30BBE28FB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D9EE274-D504-470D-9D32-B380924BBAA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ECEA7A5-5BFA-46C0-AB98-6D9E2F57C7B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1D22D-1A51-4FB9-9871-38CE0C34A95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6B8D5EE-D12E-4690-8DA6-7898DF2B5DE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9E5A73F-3AE1-4665-B3E0-4BF9C207B25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0935D65-46C7-48F0-8D70-811C3C6210E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D3BF324-6005-4A24-A2A3-5FA45EC3509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AC2028E-94E4-473B-8E36-548D4B886BB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E362A0C-1537-4F3D-8CE7-76C0B4F2879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F5EE155-9C4D-40D0-93CC-ACAC9BAC403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F6EA85-05B5-4159-A385-EB4E9606F32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746B6A8-09B3-4DF2-9E08-DB0914F56EA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EFC419-BB99-4223-B6E7-869698A6602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3B47787-BE01-4FB5-BB0A-FF22420D718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AC3022A-6ED2-40E9-93FF-555A565159C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D29A110-527B-4993-8D9F-A28D6082616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90AA524-1B52-4344-8F7E-E00447565A0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0ABC65-7ED2-4F0E-9861-97EED84DAE9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475CA40-3ADA-477A-B957-841C03CC3A0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B1E40D3-CEB3-4343-874C-0A2DA5B130A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223E573-2C7E-4CEB-943C-A4E946AA457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0024EC1-97C2-418C-BE5D-01370D397FC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ADD8DC-9339-4184-9697-4AECDC7FBFF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8B882B6-8879-4BA6-8EA7-FAAC9731389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299968-D032-4E97-AD16-168B40ADBFD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1F96B62-277B-4636-8A8F-1641EE6DCFE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4F55B21-F5B2-4895-9B2C-DB471F253E7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C1F53C5-13CF-4DCC-AF8A-C48CFD77F10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9E2B2E-5987-4552-BF15-7D55A2BBAF6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EAD6053-5890-4350-B44F-B41568868AE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2A2225-E1FE-4C81-AAEE-7E6DB1EF3EB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3F04D88-FBEE-4839-9C6E-411A0A3F034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948C79-AEB1-45AA-A6C5-3DB11CD7F12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867715-BA5B-41AA-9393-66BDA79869F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0DAB1E5C-20FB-45C0-851E-41173B0D8B0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53A3124-9C2E-4B0A-B5C2-D24972E6D46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AAF14F8-D315-42E4-BFCF-9513F673A82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FF32E1A9-8352-4A7C-9F0C-BBC00686036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4547744-BB3C-4B62-A507-66B8DCD57AF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68C0AB-EDBC-4F85-8919-67CB48B2EC5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8790CF0-4AAC-4D1E-B0A7-EF45840D461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B60EFD7-A0AF-49E2-B966-4457457BA0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0F7A48B-8D69-4EE1-B31F-130E799C2A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8D0B878-0B44-446B-BA07-232615486D7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C050FCFD-17F6-4BDC-81FE-A53625985B8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C3C91B73-408A-4E8D-B8FA-31E545830FE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156E4CC-3B6D-4056-967B-8174EA672EF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8C3633-730B-4DAA-B6DF-8D3CBFECE57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F89FB0-EDAC-4418-87D1-F991B02C8F5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068402-2046-4DB9-A0CB-070E719FA7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A7317E-C1A7-409F-961E-64FE2D0DDD4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8D54FD-6C22-4BB8-BF1F-6AE3B7C46E2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07D366-E9A8-48E0-8C36-9E8BCF68A73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3FFD71-A8BC-4E8D-9081-C4E26F81090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59F4D7-F6C2-4C2D-8592-22E5F0D69AC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561B5F-78CC-4822-B94B-7B43EBCA3CE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8F4AF0-23FA-4A73-82C0-6DC863AE7C0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5C4099-0DCE-4B40-81DF-3FDF165D0D3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48D5F2-E8EF-42DA-B3A0-103885E000D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DF27D8-9142-42F6-858E-4358E5A513D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5BCCA3-EDCF-4E92-A96A-2F4D68672CF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0C0D98-E30E-4148-A6FA-5884C861ABE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3FE0E0-0A15-44A1-819E-2A19C0DA586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CA94E5-0534-40AF-93B8-47668148513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FFA983-A170-4599-9B66-C4A855F05CD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3F9405-B6C5-49E7-A875-D19764F7F60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DDF223-B64A-4E98-B60C-77C2BBCF5CD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A9091A-8279-4EFC-89D3-FBC206552B8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7D8D69-65FC-449A-92DD-556373BA186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1B6F4C-E119-41DA-A6FA-9A1A8F54EE6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379D0F-B5C2-4044-B34C-647154A340A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298F3E-B19D-4FAB-B3F9-C456BD4C663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D319A8-6228-4F29-B74A-CBEC78C3282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EBF048-8FB6-4470-B62E-3EF57B0B2D0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1028BC-3BA5-4B32-8A91-E26797ACB78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061D4D-B145-47F5-B0C0-24E3F82292F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396DA4-FA76-4121-938E-01AB58FC08F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0DEA49-DB5D-4571-943D-FA4A3478DC2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76310C-08CA-4C7F-926E-B54B242281E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23847D-B0ED-42A4-884A-A6858407800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90A948-D36D-47A8-8620-2E0DC0B6868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3E41B5-9504-4797-A2D5-E69B34EBD3F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9951ED1-E444-41CF-A9EE-847C702E8DC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B3C617-A056-4A64-B4BA-8DA1F773990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8EE710-44D8-4F73-8D2B-CB792142334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68FDD7-1F58-474A-BD23-46A575750B4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A93BD13-77D1-47A5-AB84-170F1B53357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DAF6BC6-DEEC-4209-A532-E0A02FE7227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F8A6190-3376-43EB-908A-ABB0DDD4E10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168EF5E-0972-4F95-8059-ED408B5AA83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47C9DEF-ACFB-43D0-9C83-6EC31B0427B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A959CA2-74E9-47A8-8B78-3A4B8E2AF97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D4E4C0B-967A-4AE2-B1D5-8642405090D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90B987B-F275-456E-8BC7-9AD386E1186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7634585-15A9-4335-B78B-BEA829260DC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8C3633-730B-4DAA-B6DF-8D3CBFECE57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B189A9-C51C-4D5C-AE74-7554C1D471F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F89FB0-EDAC-4418-87D1-F991B02C8F5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068402-2046-4DB9-A0CB-070E719FA7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8D54FD-6C22-4BB8-BF1F-6AE3B7C46E2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07D366-E9A8-48E0-8C36-9E8BCF68A73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3FFD71-A8BC-4E8D-9081-C4E26F81090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59F4D7-F6C2-4C2D-8592-22E5F0D69AC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561B5F-78CC-4822-B94B-7B43EBCA3CE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8F4AF0-23FA-4A73-82C0-6DC863AE7C0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5C4099-0DCE-4B40-81DF-3FDF165D0D3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48D5F2-E8EF-42DA-B3A0-103885E000D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C3FC39-951D-4016-85FF-E995FFFA36E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DF27D8-9142-42F6-858E-4358E5A513D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C2F00A-2424-4B69-AD2C-AB9E52179BE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E79ECC-2CC5-4A9A-B2DD-A57857994DD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152629-C284-4796-B7AF-BD6E60883CA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71C9D2-A910-471B-8154-B30E171FD6E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0C0A17-2E25-4842-AA26-95DB0A769FC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EAAC19-C9E8-415C-B101-7B866275FDF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526BD5-327F-4062-9670-8823CF6568A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24D6EF-B823-4910-B9CC-F55010835D8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B70C97-139A-4007-A29F-82749D182F1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D1435C-4110-4925-BE85-43DFAB2EC9A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7E85F0-3CDC-4217-8C95-390B8552E78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58ACAC-D234-4F1E-9502-93648A52E70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B35637-7FE2-443E-95F3-B6F0B572926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24AC6E4-2D3C-4864-BF57-B1F6D18ED7E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29CA08B-48C1-45A0-85F2-4AAAE3D8597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9E77305-D57E-4347-9CDB-47998FD342A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CCB1722-0CB0-4A95-BC19-65070B33A76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C8E7F49-2F10-4DC3-814C-EDCF95D601C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E73CC9F-24B6-4D71-B4B7-5686A80658D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F8EA1FC-A038-4EBD-8D9D-09122700DF0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212BAE-03D6-4E64-9D3D-4B81DA18DA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9821C15-869A-4BBA-A9E8-83F3179783F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ED63337-ACB7-47D8-AE20-B85D4663484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E0C3C7B-0327-45AF-A50C-37905A1836A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BED0681-C201-4D26-97E8-5D252B38573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786218B-FC6B-4436-BC6E-66497A8B9D3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298EF28-CAFB-444F-9A33-AA855CA0FD1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9776F7-3E7A-41CB-9730-6967768838D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28B39C-0B6A-4911-9567-1FFC9AD9402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76293F4-5A19-4897-A791-1E92ACE51CA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33019A-5B43-457D-BA31-75D5DF4B131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A081E7-0865-471E-A383-529F585C79D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A218D3-8DA6-4185-84C6-DE6D14CC929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AF612B1-C9E4-4D14-B191-75854D22A94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00C0CD-51D7-43BF-AF7A-59ECAA2156C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B8905F-3114-4A28-8045-B8C1B958C4F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161F9C-76E4-49B0-9D64-FE342384229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E2ECB1-E4E6-4B7A-A557-BE003B3D9C8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4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3FEE86-40A3-4995-8C9E-1014392CCC5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38E9187-D5EF-4590-8C96-450AC805300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08030C-6A6B-4F28-AD33-A7441F454B1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408ACFB-D0B4-4905-9F0D-6B3A563C75B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2" Type="http://schemas.openxmlformats.org/officeDocument/2006/relationships/theme" Target="../theme/theme10.xml"/><Relationship Id="rId21" Type="http://schemas.openxmlformats.org/officeDocument/2006/relationships/image" Target="../media/image3.png"/><Relationship Id="rId20" Type="http://schemas.openxmlformats.org/officeDocument/2006/relationships/image" Target="../media/image19.png"/><Relationship Id="rId2" Type="http://schemas.openxmlformats.org/officeDocument/2006/relationships/slideLayout" Target="../slideLayouts/slideLayout110.xml"/><Relationship Id="rId19" Type="http://schemas.openxmlformats.org/officeDocument/2006/relationships/image" Target="../media/image18.png"/><Relationship Id="rId18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3.png"/><Relationship Id="rId14" Type="http://schemas.openxmlformats.org/officeDocument/2006/relationships/image" Target="../media/image4.png"/><Relationship Id="rId13" Type="http://schemas.openxmlformats.org/officeDocument/2006/relationships/image" Target="../media/image7.png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4" Type="http://schemas.openxmlformats.org/officeDocument/2006/relationships/theme" Target="../theme/theme11.xml"/><Relationship Id="rId23" Type="http://schemas.openxmlformats.org/officeDocument/2006/relationships/image" Target="../media/image22.png"/><Relationship Id="rId22" Type="http://schemas.openxmlformats.org/officeDocument/2006/relationships/image" Target="../media/image15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slideLayout" Target="../slideLayouts/slideLayout122.xml"/><Relationship Id="rId19" Type="http://schemas.openxmlformats.org/officeDocument/2006/relationships/image" Target="../media/image17.png"/><Relationship Id="rId18" Type="http://schemas.openxmlformats.org/officeDocument/2006/relationships/image" Target="../media/image14.png"/><Relationship Id="rId17" Type="http://schemas.openxmlformats.org/officeDocument/2006/relationships/image" Target="../media/image16.png"/><Relationship Id="rId16" Type="http://schemas.openxmlformats.org/officeDocument/2006/relationships/image" Target="../media/image13.png"/><Relationship Id="rId15" Type="http://schemas.openxmlformats.org/officeDocument/2006/relationships/image" Target="../media/image4.png"/><Relationship Id="rId14" Type="http://schemas.openxmlformats.org/officeDocument/2006/relationships/image" Target="../media/image7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8" Type="http://schemas.openxmlformats.org/officeDocument/2006/relationships/theme" Target="../theme/theme12.xml"/><Relationship Id="rId17" Type="http://schemas.openxmlformats.org/officeDocument/2006/relationships/image" Target="../media/image2.png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5" Type="http://schemas.openxmlformats.org/officeDocument/2006/relationships/theme" Target="../theme/theme13.xml"/><Relationship Id="rId14" Type="http://schemas.openxmlformats.org/officeDocument/2006/relationships/image" Target="../media/image2.png"/><Relationship Id="rId13" Type="http://schemas.openxmlformats.org/officeDocument/2006/relationships/image" Target="../media/image9.png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8" Type="http://schemas.openxmlformats.org/officeDocument/2006/relationships/theme" Target="../theme/theme14.xml"/><Relationship Id="rId17" Type="http://schemas.openxmlformats.org/officeDocument/2006/relationships/image" Target="../media/image2.png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18" Type="http://schemas.openxmlformats.org/officeDocument/2006/relationships/image" Target="../media/image8.png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9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8" Type="http://schemas.openxmlformats.org/officeDocument/2006/relationships/theme" Target="../theme/theme5.xml"/><Relationship Id="rId17" Type="http://schemas.openxmlformats.org/officeDocument/2006/relationships/image" Target="../media/image2.png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8" Type="http://schemas.openxmlformats.org/officeDocument/2006/relationships/theme" Target="../theme/theme6.xml"/><Relationship Id="rId17" Type="http://schemas.openxmlformats.org/officeDocument/2006/relationships/image" Target="../media/image2.png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8" Type="http://schemas.openxmlformats.org/officeDocument/2006/relationships/theme" Target="../theme/theme7.xml"/><Relationship Id="rId17" Type="http://schemas.openxmlformats.org/officeDocument/2006/relationships/image" Target="../media/image2.png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4" Type="http://schemas.openxmlformats.org/officeDocument/2006/relationships/theme" Target="../theme/theme8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9" Type="http://schemas.openxmlformats.org/officeDocument/2006/relationships/theme" Target="../theme/theme9.xml"/><Relationship Id="rId18" Type="http://schemas.openxmlformats.org/officeDocument/2006/relationships/image" Target="../media/image3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image" Target="../media/image13.png"/><Relationship Id="rId14" Type="http://schemas.openxmlformats.org/officeDocument/2006/relationships/image" Target="../media/image4.png"/><Relationship Id="rId13" Type="http://schemas.openxmlformats.org/officeDocument/2006/relationships/image" Target="../media/image7.png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30;p4"/>
          <p:cNvPicPr/>
          <p:nvPr/>
        </p:nvPicPr>
        <p:blipFill>
          <a:blip r:embed="rId14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141;p16"/>
          <p:cNvSpPr/>
          <p:nvPr/>
        </p:nvSpPr>
        <p:spPr>
          <a:xfrm>
            <a:off x="3175920" y="1261800"/>
            <a:ext cx="2927160" cy="997920"/>
          </a:xfrm>
          <a:prstGeom prst="roundRect">
            <a:avLst>
              <a:gd name="adj" fmla="val 11280"/>
            </a:avLst>
          </a:prstGeom>
          <a:solidFill>
            <a:srgbClr val="0E1E30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FFFFFF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393" name="Google Shape;142;p16"/>
          <p:cNvPicPr/>
          <p:nvPr/>
        </p:nvPicPr>
        <p:blipFill>
          <a:blip r:embed="rId13"/>
          <a:stretch>
            <a:fillRect/>
          </a:stretch>
        </p:blipFill>
        <p:spPr>
          <a:xfrm>
            <a:off x="8082000" y="268200"/>
            <a:ext cx="1060560" cy="358560"/>
          </a:xfrm>
          <a:prstGeom prst="rect">
            <a:avLst/>
          </a:prstGeom>
          <a:ln w="0">
            <a:noFill/>
          </a:ln>
        </p:spPr>
      </p:pic>
      <p:sp>
        <p:nvSpPr>
          <p:cNvPr id="394" name="Google Shape;144;p16"/>
          <p:cNvSpPr/>
          <p:nvPr/>
        </p:nvSpPr>
        <p:spPr>
          <a:xfrm>
            <a:off x="3099960" y="1185840"/>
            <a:ext cx="2927160" cy="997920"/>
          </a:xfrm>
          <a:prstGeom prst="roundRect">
            <a:avLst>
              <a:gd name="adj" fmla="val 11280"/>
            </a:avLst>
          </a:prstGeom>
          <a:solidFill>
            <a:schemeClr val="lt1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395" name="Google Shape;145;p16"/>
          <p:cNvPicPr/>
          <p:nvPr/>
        </p:nvPicPr>
        <p:blipFill>
          <a:blip r:embed="rId14"/>
          <a:stretch>
            <a:fillRect/>
          </a:stretch>
        </p:blipFill>
        <p:spPr>
          <a:xfrm>
            <a:off x="121320" y="3661200"/>
            <a:ext cx="1394280" cy="1394280"/>
          </a:xfrm>
          <a:prstGeom prst="rect">
            <a:avLst/>
          </a:prstGeom>
          <a:ln w="0">
            <a:noFill/>
          </a:ln>
        </p:spPr>
      </p:pic>
      <p:pic>
        <p:nvPicPr>
          <p:cNvPr id="396" name="Google Shape;146;p16"/>
          <p:cNvPicPr/>
          <p:nvPr/>
        </p:nvPicPr>
        <p:blipFill>
          <a:blip r:embed="rId15"/>
          <a:stretch>
            <a:fillRect/>
          </a:stretch>
        </p:blipFill>
        <p:spPr>
          <a:xfrm>
            <a:off x="223560" y="216720"/>
            <a:ext cx="1525680" cy="934560"/>
          </a:xfrm>
          <a:prstGeom prst="rect">
            <a:avLst/>
          </a:prstGeom>
          <a:ln w="0">
            <a:noFill/>
          </a:ln>
        </p:spPr>
      </p:pic>
      <p:pic>
        <p:nvPicPr>
          <p:cNvPr id="397" name="Google Shape;147;p16"/>
          <p:cNvPicPr/>
          <p:nvPr/>
        </p:nvPicPr>
        <p:blipFill>
          <a:blip r:embed="rId16"/>
          <a:stretch>
            <a:fillRect/>
          </a:stretch>
        </p:blipFill>
        <p:spPr>
          <a:xfrm>
            <a:off x="6878160" y="906840"/>
            <a:ext cx="1429560" cy="1162080"/>
          </a:xfrm>
          <a:prstGeom prst="rect">
            <a:avLst/>
          </a:prstGeom>
          <a:ln w="0">
            <a:noFill/>
          </a:ln>
        </p:spPr>
      </p:pic>
      <p:pic>
        <p:nvPicPr>
          <p:cNvPr id="398" name="Google Shape;148;p16"/>
          <p:cNvPicPr/>
          <p:nvPr/>
        </p:nvPicPr>
        <p:blipFill>
          <a:blip r:embed="rId17"/>
          <a:stretch>
            <a:fillRect/>
          </a:stretch>
        </p:blipFill>
        <p:spPr>
          <a:xfrm>
            <a:off x="2462400" y="2743920"/>
            <a:ext cx="988920" cy="536400"/>
          </a:xfrm>
          <a:prstGeom prst="rect">
            <a:avLst/>
          </a:prstGeom>
          <a:ln w="0">
            <a:noFill/>
          </a:ln>
        </p:spPr>
      </p:pic>
      <p:sp>
        <p:nvSpPr>
          <p:cNvPr id="399" name="Google Shape;149;p16"/>
          <p:cNvSpPr/>
          <p:nvPr/>
        </p:nvSpPr>
        <p:spPr>
          <a:xfrm>
            <a:off x="2908080" y="1152360"/>
            <a:ext cx="332676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sp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900" b="1" strike="noStrike" spc="-1">
                <a:solidFill>
                  <a:schemeClr val="dk2"/>
                </a:solidFill>
                <a:latin typeface="IBM Plex Sans"/>
                <a:ea typeface="IBM Plex Sans"/>
              </a:rPr>
              <a:t>Don't forget to rate the talk!</a:t>
            </a:r>
            <a:endParaRPr lang="it-IT" sz="29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00" name="Google Shape;150;p16"/>
          <p:cNvPicPr/>
          <p:nvPr/>
        </p:nvPicPr>
        <p:blipFill>
          <a:blip r:embed="rId18"/>
          <a:stretch>
            <a:fillRect/>
          </a:stretch>
        </p:blipFill>
        <p:spPr>
          <a:xfrm>
            <a:off x="1558800" y="968760"/>
            <a:ext cx="453960" cy="571320"/>
          </a:xfrm>
          <a:prstGeom prst="rect">
            <a:avLst/>
          </a:prstGeom>
          <a:ln w="0">
            <a:noFill/>
          </a:ln>
        </p:spPr>
      </p:pic>
      <p:pic>
        <p:nvPicPr>
          <p:cNvPr id="401" name="Google Shape;151;p16"/>
          <p:cNvPicPr/>
          <p:nvPr/>
        </p:nvPicPr>
        <p:blipFill>
          <a:blip r:embed="rId19"/>
          <a:stretch>
            <a:fillRect/>
          </a:stretch>
        </p:blipFill>
        <p:spPr>
          <a:xfrm>
            <a:off x="567360" y="3355560"/>
            <a:ext cx="1699200" cy="1476720"/>
          </a:xfrm>
          <a:prstGeom prst="rect">
            <a:avLst/>
          </a:prstGeom>
          <a:ln w="0">
            <a:noFill/>
          </a:ln>
        </p:spPr>
      </p:pic>
      <p:pic>
        <p:nvPicPr>
          <p:cNvPr id="402" name="Google Shape;152;p16"/>
          <p:cNvPicPr/>
          <p:nvPr/>
        </p:nvPicPr>
        <p:blipFill>
          <a:blip r:embed="rId20"/>
          <a:stretch>
            <a:fillRect/>
          </a:stretch>
        </p:blipFill>
        <p:spPr>
          <a:xfrm>
            <a:off x="4848120" y="2683440"/>
            <a:ext cx="3153240" cy="2148840"/>
          </a:xfrm>
          <a:prstGeom prst="rect">
            <a:avLst/>
          </a:prstGeom>
          <a:ln w="0">
            <a:noFill/>
          </a:ln>
        </p:spPr>
      </p:pic>
      <p:pic>
        <p:nvPicPr>
          <p:cNvPr id="403" name="Google Shape;153;p16"/>
          <p:cNvPicPr/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404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100;p13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pic>
        <p:nvPicPr>
          <p:cNvPr id="444" name="Google Shape;101;p13"/>
          <p:cNvPicPr/>
          <p:nvPr/>
        </p:nvPicPr>
        <p:blipFill>
          <a:blip r:embed="rId14"/>
          <a:stretch>
            <a:fillRect/>
          </a:stretch>
        </p:blipFill>
        <p:spPr>
          <a:xfrm>
            <a:off x="7958880" y="693000"/>
            <a:ext cx="1060560" cy="358560"/>
          </a:xfrm>
          <a:prstGeom prst="rect">
            <a:avLst/>
          </a:prstGeom>
          <a:ln w="0">
            <a:noFill/>
          </a:ln>
        </p:spPr>
      </p:pic>
      <p:sp>
        <p:nvSpPr>
          <p:cNvPr id="445" name="Google Shape;103;p13"/>
          <p:cNvSpPr/>
          <p:nvPr/>
        </p:nvSpPr>
        <p:spPr>
          <a:xfrm>
            <a:off x="3629880" y="1727640"/>
            <a:ext cx="1882800" cy="624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sp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900" b="1" strike="noStrike" spc="-1">
                <a:solidFill>
                  <a:schemeClr val="dk2"/>
                </a:solidFill>
                <a:latin typeface="IBM Plex Sans"/>
                <a:ea typeface="IBM Plex Sans"/>
              </a:rPr>
              <a:t>Thanks!</a:t>
            </a:r>
            <a:endParaRPr lang="it-IT" sz="29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6" name="Google Shape;104;p13"/>
          <p:cNvSpPr/>
          <p:nvPr/>
        </p:nvSpPr>
        <p:spPr>
          <a:xfrm>
            <a:off x="3582720" y="1850400"/>
            <a:ext cx="2053440" cy="536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FFFFFF"/>
              </a:solidFill>
              <a:latin typeface="Arial" panose="020B0604020202020204"/>
              <a:ea typeface="DejaVu Sans"/>
            </a:endParaRPr>
          </a:p>
        </p:txBody>
      </p:sp>
      <p:sp>
        <p:nvSpPr>
          <p:cNvPr id="447" name="Google Shape;105;p13"/>
          <p:cNvSpPr/>
          <p:nvPr/>
        </p:nvSpPr>
        <p:spPr>
          <a:xfrm>
            <a:off x="3506400" y="1774440"/>
            <a:ext cx="2053440" cy="536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sp>
        <p:nvSpPr>
          <p:cNvPr id="448" name="Google Shape;106;p13"/>
          <p:cNvSpPr/>
          <p:nvPr/>
        </p:nvSpPr>
        <p:spPr>
          <a:xfrm>
            <a:off x="3591720" y="1717560"/>
            <a:ext cx="1882800" cy="624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sp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900" b="1" strike="noStrike" spc="-1">
                <a:solidFill>
                  <a:schemeClr val="dk2"/>
                </a:solidFill>
                <a:latin typeface="IBM Plex Sans"/>
                <a:ea typeface="IBM Plex Sans"/>
              </a:rPr>
              <a:t>Thanks!</a:t>
            </a:r>
            <a:endParaRPr lang="it-IT" sz="29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49" name="Google Shape;107;p13"/>
          <p:cNvPicPr/>
          <p:nvPr/>
        </p:nvPicPr>
        <p:blipFill>
          <a:blip r:embed="rId15"/>
          <a:stretch>
            <a:fillRect/>
          </a:stretch>
        </p:blipFill>
        <p:spPr>
          <a:xfrm>
            <a:off x="121320" y="3661200"/>
            <a:ext cx="1394280" cy="1394280"/>
          </a:xfrm>
          <a:prstGeom prst="rect">
            <a:avLst/>
          </a:prstGeom>
          <a:ln w="0">
            <a:noFill/>
          </a:ln>
        </p:spPr>
      </p:pic>
      <p:pic>
        <p:nvPicPr>
          <p:cNvPr id="450" name="Google Shape;108;p13"/>
          <p:cNvPicPr/>
          <p:nvPr/>
        </p:nvPicPr>
        <p:blipFill>
          <a:blip r:embed="rId16"/>
          <a:stretch>
            <a:fillRect/>
          </a:stretch>
        </p:blipFill>
        <p:spPr>
          <a:xfrm>
            <a:off x="223560" y="216720"/>
            <a:ext cx="1525680" cy="934560"/>
          </a:xfrm>
          <a:prstGeom prst="rect">
            <a:avLst/>
          </a:prstGeom>
          <a:ln w="0">
            <a:noFill/>
          </a:ln>
        </p:spPr>
      </p:pic>
      <p:pic>
        <p:nvPicPr>
          <p:cNvPr id="451" name="Google Shape;109;p13"/>
          <p:cNvPicPr/>
          <p:nvPr/>
        </p:nvPicPr>
        <p:blipFill>
          <a:blip r:embed="rId17"/>
          <a:stretch>
            <a:fillRect/>
          </a:stretch>
        </p:blipFill>
        <p:spPr>
          <a:xfrm>
            <a:off x="5167800" y="3243240"/>
            <a:ext cx="1429560" cy="1162080"/>
          </a:xfrm>
          <a:prstGeom prst="rect">
            <a:avLst/>
          </a:prstGeom>
          <a:ln w="0">
            <a:noFill/>
          </a:ln>
        </p:spPr>
      </p:pic>
      <p:pic>
        <p:nvPicPr>
          <p:cNvPr id="452" name="Google Shape;110;p13"/>
          <p:cNvPicPr/>
          <p:nvPr/>
        </p:nvPicPr>
        <p:blipFill>
          <a:blip r:embed="rId18"/>
          <a:stretch>
            <a:fillRect/>
          </a:stretch>
        </p:blipFill>
        <p:spPr>
          <a:xfrm>
            <a:off x="1130040" y="3905280"/>
            <a:ext cx="1429560" cy="905760"/>
          </a:xfrm>
          <a:prstGeom prst="rect">
            <a:avLst/>
          </a:prstGeom>
          <a:ln w="0">
            <a:noFill/>
          </a:ln>
        </p:spPr>
      </p:pic>
      <p:pic>
        <p:nvPicPr>
          <p:cNvPr id="453" name="Google Shape;111;p13"/>
          <p:cNvPicPr/>
          <p:nvPr/>
        </p:nvPicPr>
        <p:blipFill>
          <a:blip r:embed="rId19"/>
          <a:stretch>
            <a:fillRect/>
          </a:stretch>
        </p:blipFill>
        <p:spPr>
          <a:xfrm>
            <a:off x="2407320" y="2705400"/>
            <a:ext cx="988920" cy="53640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112;p13"/>
          <p:cNvPicPr/>
          <p:nvPr/>
        </p:nvPicPr>
        <p:blipFill>
          <a:blip r:embed="rId20"/>
          <a:stretch>
            <a:fillRect/>
          </a:stretch>
        </p:blipFill>
        <p:spPr>
          <a:xfrm>
            <a:off x="6513120" y="2053080"/>
            <a:ext cx="316440" cy="536400"/>
          </a:xfrm>
          <a:prstGeom prst="rect">
            <a:avLst/>
          </a:prstGeom>
          <a:ln w="0">
            <a:noFill/>
          </a:ln>
        </p:spPr>
      </p:pic>
      <p:pic>
        <p:nvPicPr>
          <p:cNvPr id="455" name="Google Shape;113;p13"/>
          <p:cNvPicPr/>
          <p:nvPr/>
        </p:nvPicPr>
        <p:blipFill>
          <a:blip r:embed="rId21"/>
          <a:stretch>
            <a:fillRect/>
          </a:stretch>
        </p:blipFill>
        <p:spPr>
          <a:xfrm>
            <a:off x="1573920" y="739080"/>
            <a:ext cx="745200" cy="775800"/>
          </a:xfrm>
          <a:prstGeom prst="rect">
            <a:avLst/>
          </a:prstGeom>
          <a:ln w="0">
            <a:noFill/>
          </a:ln>
        </p:spPr>
      </p:pic>
      <p:pic>
        <p:nvPicPr>
          <p:cNvPr id="456" name="Google Shape;114;p13"/>
          <p:cNvPicPr/>
          <p:nvPr/>
        </p:nvPicPr>
        <p:blipFill>
          <a:blip r:embed="rId22"/>
          <a:stretch>
            <a:fillRect/>
          </a:stretch>
        </p:blipFill>
        <p:spPr>
          <a:xfrm>
            <a:off x="6917400" y="577440"/>
            <a:ext cx="1429560" cy="997560"/>
          </a:xfrm>
          <a:prstGeom prst="rect">
            <a:avLst/>
          </a:prstGeom>
          <a:ln w="0">
            <a:noFill/>
          </a:ln>
        </p:spPr>
      </p:pic>
      <p:pic>
        <p:nvPicPr>
          <p:cNvPr id="457" name="Google Shape;115;p13"/>
          <p:cNvPicPr/>
          <p:nvPr/>
        </p:nvPicPr>
        <p:blipFill>
          <a:blip r:embed="rId23"/>
          <a:stretch>
            <a:fillRect/>
          </a:stretch>
        </p:blipFill>
        <p:spPr>
          <a:xfrm>
            <a:off x="7516800" y="4125240"/>
            <a:ext cx="1160640" cy="685800"/>
          </a:xfrm>
          <a:prstGeom prst="rect">
            <a:avLst/>
          </a:prstGeom>
          <a:ln w="0">
            <a:noFill/>
          </a:ln>
        </p:spPr>
      </p:pic>
      <p:sp>
        <p:nvSpPr>
          <p:cNvPr id="458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5;p6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498" name="Google Shape;49;p6"/>
          <p:cNvSpPr/>
          <p:nvPr/>
        </p:nvSpPr>
        <p:spPr>
          <a:xfrm rot="16200000">
            <a:off x="5781600" y="1786680"/>
            <a:ext cx="4865040" cy="159516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499" name="Google Shape;50;p6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8035560" y="4010040"/>
            <a:ext cx="797040" cy="795960"/>
          </a:xfrm>
          <a:prstGeom prst="rect">
            <a:avLst/>
          </a:prstGeom>
          <a:ln w="0">
            <a:noFill/>
          </a:ln>
        </p:spPr>
      </p:pic>
      <p:pic>
        <p:nvPicPr>
          <p:cNvPr id="500" name="Google Shape;51;p6"/>
          <p:cNvPicPr/>
          <p:nvPr/>
        </p:nvPicPr>
        <p:blipFill>
          <a:blip r:embed="rId15"/>
          <a:stretch>
            <a:fillRect/>
          </a:stretch>
        </p:blipFill>
        <p:spPr>
          <a:xfrm>
            <a:off x="7540200" y="2479680"/>
            <a:ext cx="930960" cy="760680"/>
          </a:xfrm>
          <a:prstGeom prst="rect">
            <a:avLst/>
          </a:prstGeom>
          <a:ln w="0">
            <a:noFill/>
          </a:ln>
        </p:spPr>
      </p:pic>
      <p:pic>
        <p:nvPicPr>
          <p:cNvPr id="501" name="Google Shape;52;p6"/>
          <p:cNvPicPr/>
          <p:nvPr/>
        </p:nvPicPr>
        <p:blipFill>
          <a:blip r:embed="rId16"/>
          <a:stretch>
            <a:fillRect/>
          </a:stretch>
        </p:blipFill>
        <p:spPr>
          <a:xfrm>
            <a:off x="8376840" y="1329480"/>
            <a:ext cx="453960" cy="571320"/>
          </a:xfrm>
          <a:prstGeom prst="rect">
            <a:avLst/>
          </a:prstGeom>
          <a:ln w="0">
            <a:noFill/>
          </a:ln>
        </p:spPr>
      </p:pic>
      <p:pic>
        <p:nvPicPr>
          <p:cNvPr id="502" name="Google Shape;53;p6"/>
          <p:cNvPicPr/>
          <p:nvPr/>
        </p:nvPicPr>
        <p:blipFill>
          <a:blip r:embed="rId17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503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76;p10"/>
          <p:cNvSpPr/>
          <p:nvPr/>
        </p:nvSpPr>
        <p:spPr>
          <a:xfrm rot="16200000">
            <a:off x="4250880" y="253440"/>
            <a:ext cx="4888080" cy="462672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543" name="Google Shape;80;p10"/>
          <p:cNvPicPr/>
          <p:nvPr/>
        </p:nvPicPr>
        <p:blipFill>
          <a:blip r:embed="rId13"/>
          <a:srcRect l="11221"/>
          <a:stretch>
            <a:fillRect/>
          </a:stretch>
        </p:blipFill>
        <p:spPr>
          <a:xfrm>
            <a:off x="4381560" y="3949920"/>
            <a:ext cx="649800" cy="617400"/>
          </a:xfrm>
          <a:prstGeom prst="rect">
            <a:avLst/>
          </a:prstGeom>
          <a:ln w="0">
            <a:noFill/>
          </a:ln>
        </p:spPr>
      </p:pic>
      <p:pic>
        <p:nvPicPr>
          <p:cNvPr id="544" name="Google Shape;82;p10"/>
          <p:cNvPicPr/>
          <p:nvPr/>
        </p:nvPicPr>
        <p:blipFill>
          <a:blip r:embed="rId14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545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livello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45;p6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49;p6"/>
          <p:cNvSpPr/>
          <p:nvPr/>
        </p:nvSpPr>
        <p:spPr>
          <a:xfrm rot="16200000">
            <a:off x="5781600" y="1786680"/>
            <a:ext cx="4865040" cy="159516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173" name="Google Shape;50;p6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8035560" y="4010040"/>
            <a:ext cx="797040" cy="79596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51;p6"/>
          <p:cNvPicPr/>
          <p:nvPr/>
        </p:nvPicPr>
        <p:blipFill>
          <a:blip r:embed="rId15"/>
          <a:stretch>
            <a:fillRect/>
          </a:stretch>
        </p:blipFill>
        <p:spPr>
          <a:xfrm>
            <a:off x="7540200" y="2479680"/>
            <a:ext cx="930960" cy="76068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52;p6"/>
          <p:cNvPicPr/>
          <p:nvPr/>
        </p:nvPicPr>
        <p:blipFill>
          <a:blip r:embed="rId16"/>
          <a:stretch>
            <a:fillRect/>
          </a:stretch>
        </p:blipFill>
        <p:spPr>
          <a:xfrm>
            <a:off x="8376840" y="1329480"/>
            <a:ext cx="453960" cy="57132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53;p6"/>
          <p:cNvPicPr/>
          <p:nvPr/>
        </p:nvPicPr>
        <p:blipFill>
          <a:blip r:embed="rId17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59;p7"/>
          <p:cNvPicPr/>
          <p:nvPr/>
        </p:nvPicPr>
        <p:blipFill>
          <a:blip r:embed="rId14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marL="384175" indent="-28829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768985" lvl="1" indent="-28829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153160" lvl="2" indent="-25654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537970" lvl="3" indent="-192405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922145" lvl="4" indent="-192405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Quinto livello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306955" lvl="5" indent="-192405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Sesto livello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691130" lvl="6" indent="-192405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Settimo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livello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/>
          </a:bodyPr>
          <a:p>
            <a:pPr marL="384175" indent="-28829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768985" lvl="1" indent="-28829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153160" lvl="2" indent="-25654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537970" lvl="3" indent="-192405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922145" lvl="4" indent="-192405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306955" lvl="5" indent="-192405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691130" lvl="6" indent="-192405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32;p5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-216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82" name="Google Shape;33;p5"/>
          <p:cNvSpPr/>
          <p:nvPr/>
        </p:nvSpPr>
        <p:spPr>
          <a:xfrm rot="5400000">
            <a:off x="-1512360" y="1768320"/>
            <a:ext cx="4878000" cy="160524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83" name="Google Shape;34;p5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3852720"/>
            <a:ext cx="1165320" cy="116532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38;p5"/>
          <p:cNvPicPr/>
          <p:nvPr/>
        </p:nvPicPr>
        <p:blipFill>
          <a:blip r:embed="rId15"/>
          <a:stretch>
            <a:fillRect/>
          </a:stretch>
        </p:blipFill>
        <p:spPr>
          <a:xfrm>
            <a:off x="802800" y="2496240"/>
            <a:ext cx="705960" cy="44388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39;p5"/>
          <p:cNvPicPr/>
          <p:nvPr/>
        </p:nvPicPr>
        <p:blipFill>
          <a:blip r:embed="rId16"/>
          <a:stretch>
            <a:fillRect/>
          </a:stretch>
        </p:blipFill>
        <p:spPr>
          <a:xfrm>
            <a:off x="192600" y="3687480"/>
            <a:ext cx="972720" cy="67788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40;p5"/>
          <p:cNvPicPr/>
          <p:nvPr/>
        </p:nvPicPr>
        <p:blipFill>
          <a:blip r:embed="rId17"/>
          <a:srcRect l="23006"/>
          <a:stretch>
            <a:fillRect/>
          </a:stretch>
        </p:blipFill>
        <p:spPr>
          <a:xfrm>
            <a:off x="117720" y="320400"/>
            <a:ext cx="555840" cy="24408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41;p5"/>
          <p:cNvPicPr/>
          <p:nvPr/>
        </p:nvPicPr>
        <p:blipFill>
          <a:blip r:embed="rId18"/>
          <a:stretch>
            <a:fillRect/>
          </a:stretch>
        </p:blipFill>
        <p:spPr>
          <a:xfrm>
            <a:off x="165600" y="1114200"/>
            <a:ext cx="834120" cy="83268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42;p5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43;p5"/>
          <p:cNvPicPr/>
          <p:nvPr/>
        </p:nvPicPr>
        <p:blipFill>
          <a:blip r:embed="rId19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76;p10"/>
          <p:cNvSpPr/>
          <p:nvPr/>
        </p:nvSpPr>
        <p:spPr>
          <a:xfrm rot="16200000">
            <a:off x="4250880" y="253440"/>
            <a:ext cx="4888080" cy="462672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130" name="Google Shape;80;p10"/>
          <p:cNvPicPr/>
          <p:nvPr/>
        </p:nvPicPr>
        <p:blipFill>
          <a:blip r:embed="rId13"/>
          <a:srcRect l="11221"/>
          <a:stretch>
            <a:fillRect/>
          </a:stretch>
        </p:blipFill>
        <p:spPr>
          <a:xfrm>
            <a:off x="4381560" y="3949920"/>
            <a:ext cx="649800" cy="6174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82;p10"/>
          <p:cNvPicPr/>
          <p:nvPr/>
        </p:nvPicPr>
        <p:blipFill>
          <a:blip r:embed="rId14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45;p6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49;p6"/>
          <p:cNvSpPr/>
          <p:nvPr/>
        </p:nvSpPr>
        <p:spPr>
          <a:xfrm rot="16200000">
            <a:off x="5781600" y="1786680"/>
            <a:ext cx="4865040" cy="159516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173" name="Google Shape;50;p6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8035560" y="4010040"/>
            <a:ext cx="797040" cy="79596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51;p6"/>
          <p:cNvPicPr/>
          <p:nvPr/>
        </p:nvPicPr>
        <p:blipFill>
          <a:blip r:embed="rId15"/>
          <a:stretch>
            <a:fillRect/>
          </a:stretch>
        </p:blipFill>
        <p:spPr>
          <a:xfrm>
            <a:off x="7540200" y="2479680"/>
            <a:ext cx="930960" cy="76068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52;p6"/>
          <p:cNvPicPr/>
          <p:nvPr/>
        </p:nvPicPr>
        <p:blipFill>
          <a:blip r:embed="rId16"/>
          <a:stretch>
            <a:fillRect/>
          </a:stretch>
        </p:blipFill>
        <p:spPr>
          <a:xfrm>
            <a:off x="8376840" y="1329480"/>
            <a:ext cx="453960" cy="57132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53;p6"/>
          <p:cNvPicPr/>
          <p:nvPr/>
        </p:nvPicPr>
        <p:blipFill>
          <a:blip r:embed="rId17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45;p6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49;p6"/>
          <p:cNvSpPr/>
          <p:nvPr/>
        </p:nvSpPr>
        <p:spPr>
          <a:xfrm rot="16200000">
            <a:off x="5781600" y="1786680"/>
            <a:ext cx="4865040" cy="159516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218" name="Google Shape;50;p6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8035560" y="4010040"/>
            <a:ext cx="797040" cy="79596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51;p6"/>
          <p:cNvPicPr/>
          <p:nvPr/>
        </p:nvPicPr>
        <p:blipFill>
          <a:blip r:embed="rId15"/>
          <a:stretch>
            <a:fillRect/>
          </a:stretch>
        </p:blipFill>
        <p:spPr>
          <a:xfrm>
            <a:off x="7540200" y="2479680"/>
            <a:ext cx="930960" cy="76068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52;p6"/>
          <p:cNvPicPr/>
          <p:nvPr/>
        </p:nvPicPr>
        <p:blipFill>
          <a:blip r:embed="rId16"/>
          <a:stretch>
            <a:fillRect/>
          </a:stretch>
        </p:blipFill>
        <p:spPr>
          <a:xfrm>
            <a:off x="8376840" y="1329480"/>
            <a:ext cx="453960" cy="571320"/>
          </a:xfrm>
          <a:prstGeom prst="rect">
            <a:avLst/>
          </a:prstGeom>
          <a:ln w="0">
            <a:noFill/>
          </a:ln>
        </p:spPr>
      </p:pic>
      <p:pic>
        <p:nvPicPr>
          <p:cNvPr id="221" name="Google Shape;53;p6"/>
          <p:cNvPicPr/>
          <p:nvPr/>
        </p:nvPicPr>
        <p:blipFill>
          <a:blip r:embed="rId17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</a:t>
            </a: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formato del testo del titolo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45;p6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262" name="Google Shape;49;p6"/>
          <p:cNvSpPr/>
          <p:nvPr/>
        </p:nvSpPr>
        <p:spPr>
          <a:xfrm rot="16200000">
            <a:off x="5781600" y="1786680"/>
            <a:ext cx="4865040" cy="159516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263" name="Google Shape;50;p6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8035560" y="4010040"/>
            <a:ext cx="797040" cy="795960"/>
          </a:xfrm>
          <a:prstGeom prst="rect">
            <a:avLst/>
          </a:prstGeom>
          <a:ln w="0">
            <a:noFill/>
          </a:ln>
        </p:spPr>
      </p:pic>
      <p:pic>
        <p:nvPicPr>
          <p:cNvPr id="264" name="Google Shape;51;p6"/>
          <p:cNvPicPr/>
          <p:nvPr/>
        </p:nvPicPr>
        <p:blipFill>
          <a:blip r:embed="rId15"/>
          <a:stretch>
            <a:fillRect/>
          </a:stretch>
        </p:blipFill>
        <p:spPr>
          <a:xfrm>
            <a:off x="7540200" y="2479680"/>
            <a:ext cx="930960" cy="760680"/>
          </a:xfrm>
          <a:prstGeom prst="rect">
            <a:avLst/>
          </a:prstGeom>
          <a:ln w="0">
            <a:noFill/>
          </a:ln>
        </p:spPr>
      </p:pic>
      <p:pic>
        <p:nvPicPr>
          <p:cNvPr id="265" name="Google Shape;52;p6"/>
          <p:cNvPicPr/>
          <p:nvPr/>
        </p:nvPicPr>
        <p:blipFill>
          <a:blip r:embed="rId16"/>
          <a:stretch>
            <a:fillRect/>
          </a:stretch>
        </p:blipFill>
        <p:spPr>
          <a:xfrm>
            <a:off x="8376840" y="1329480"/>
            <a:ext cx="453960" cy="571320"/>
          </a:xfrm>
          <a:prstGeom prst="rect">
            <a:avLst/>
          </a:prstGeom>
          <a:ln w="0">
            <a:noFill/>
          </a:ln>
        </p:spPr>
      </p:pic>
      <p:pic>
        <p:nvPicPr>
          <p:cNvPr id="266" name="Google Shape;53;p6"/>
          <p:cNvPicPr/>
          <p:nvPr/>
        </p:nvPicPr>
        <p:blipFill>
          <a:blip r:embed="rId17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69;p9"/>
          <p:cNvSpPr/>
          <p:nvPr/>
        </p:nvSpPr>
        <p:spPr>
          <a:xfrm rot="10800000">
            <a:off x="130320" y="122760"/>
            <a:ext cx="8884800" cy="846720"/>
          </a:xfrm>
          <a:prstGeom prst="round2SameRect">
            <a:avLst>
              <a:gd name="adj1" fmla="val 8553"/>
              <a:gd name="adj2" fmla="val 0"/>
            </a:avLst>
          </a:prstGeom>
          <a:solidFill>
            <a:schemeClr val="accent6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307" name="Google Shape;74;p9"/>
          <p:cNvPicPr/>
          <p:nvPr/>
        </p:nvPicPr>
        <p:blipFill>
          <a:blip r:embed="rId13"/>
          <a:stretch>
            <a:fillRect/>
          </a:stretch>
        </p:blipFill>
        <p:spPr>
          <a:xfrm>
            <a:off x="7603560" y="242280"/>
            <a:ext cx="1281960" cy="176400"/>
          </a:xfrm>
          <a:prstGeom prst="rect">
            <a:avLst/>
          </a:prstGeom>
          <a:ln w="0">
            <a:noFill/>
          </a:ln>
        </p:spPr>
      </p:pic>
      <p:sp>
        <p:nvSpPr>
          <p:cNvPr id="308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livello 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133;p15"/>
          <p:cNvPicPr/>
          <p:nvPr/>
        </p:nvPicPr>
        <p:blipFill>
          <a:blip r:embed="rId13"/>
          <a:stretch>
            <a:fillRect/>
          </a:stretch>
        </p:blipFill>
        <p:spPr>
          <a:xfrm>
            <a:off x="7958880" y="739080"/>
            <a:ext cx="1060560" cy="358560"/>
          </a:xfrm>
          <a:prstGeom prst="rect">
            <a:avLst/>
          </a:prstGeom>
          <a:ln w="0">
            <a:noFill/>
          </a:ln>
        </p:spPr>
      </p:pic>
      <p:pic>
        <p:nvPicPr>
          <p:cNvPr id="348" name="Google Shape;135;p15"/>
          <p:cNvPicPr/>
          <p:nvPr/>
        </p:nvPicPr>
        <p:blipFill>
          <a:blip r:embed="rId14"/>
          <a:stretch>
            <a:fillRect/>
          </a:stretch>
        </p:blipFill>
        <p:spPr>
          <a:xfrm>
            <a:off x="121320" y="3661200"/>
            <a:ext cx="1394280" cy="1394280"/>
          </a:xfrm>
          <a:prstGeom prst="rect">
            <a:avLst/>
          </a:prstGeom>
          <a:ln w="0">
            <a:noFill/>
          </a:ln>
        </p:spPr>
      </p:pic>
      <p:pic>
        <p:nvPicPr>
          <p:cNvPr id="349" name="Google Shape;136;p15"/>
          <p:cNvPicPr/>
          <p:nvPr/>
        </p:nvPicPr>
        <p:blipFill>
          <a:blip r:embed="rId15"/>
          <a:stretch>
            <a:fillRect/>
          </a:stretch>
        </p:blipFill>
        <p:spPr>
          <a:xfrm>
            <a:off x="223560" y="216720"/>
            <a:ext cx="1525680" cy="934560"/>
          </a:xfrm>
          <a:prstGeom prst="rect">
            <a:avLst/>
          </a:prstGeom>
          <a:ln w="0">
            <a:noFill/>
          </a:ln>
        </p:spPr>
      </p:pic>
      <p:pic>
        <p:nvPicPr>
          <p:cNvPr id="350" name="Google Shape;137;p15"/>
          <p:cNvPicPr/>
          <p:nvPr/>
        </p:nvPicPr>
        <p:blipFill>
          <a:blip r:embed="rId16"/>
          <a:stretch>
            <a:fillRect/>
          </a:stretch>
        </p:blipFill>
        <p:spPr>
          <a:xfrm>
            <a:off x="7205760" y="4031640"/>
            <a:ext cx="1429560" cy="905760"/>
          </a:xfrm>
          <a:prstGeom prst="rect">
            <a:avLst/>
          </a:prstGeom>
          <a:ln w="0">
            <a:noFill/>
          </a:ln>
        </p:spPr>
      </p:pic>
      <p:pic>
        <p:nvPicPr>
          <p:cNvPr id="351" name="Google Shape;138;p15"/>
          <p:cNvPicPr/>
          <p:nvPr/>
        </p:nvPicPr>
        <p:blipFill>
          <a:blip r:embed="rId17"/>
          <a:stretch>
            <a:fillRect/>
          </a:stretch>
        </p:blipFill>
        <p:spPr>
          <a:xfrm>
            <a:off x="6917400" y="577440"/>
            <a:ext cx="1429560" cy="997560"/>
          </a:xfrm>
          <a:prstGeom prst="rect">
            <a:avLst/>
          </a:prstGeom>
          <a:ln w="0">
            <a:noFill/>
          </a:ln>
        </p:spPr>
      </p:pic>
      <p:pic>
        <p:nvPicPr>
          <p:cNvPr id="352" name="Google Shape;139;p15"/>
          <p:cNvPicPr/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2560" cy="5146560"/>
          </a:xfrm>
          <a:prstGeom prst="rect">
            <a:avLst/>
          </a:prstGeom>
          <a:ln w="0">
            <a:noFill/>
          </a:ln>
        </p:spPr>
      </p:pic>
      <p:sp>
        <p:nvSpPr>
          <p:cNvPr id="353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testo del titolo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Fai clic per modificare il formato del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testo della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Secondo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Terzo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</a:rPr>
              <a:t>Quarto livello struttura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Quinto livello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Sesto livello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Settimo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livello </a:t>
            </a:r>
            <a:r>
              <a:rPr lang="it-IT" sz="2000" b="0" strike="noStrike" spc="-1">
                <a:solidFill>
                  <a:srgbClr val="0E1E30"/>
                </a:solidFill>
                <a:latin typeface="Arial" panose="020B0604020202020204"/>
              </a:rPr>
              <a:t>struttura</a:t>
            </a:r>
            <a:endParaRPr lang="it-IT" sz="20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image" Target="../media/image39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image" Target="../media/image26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3.xml"/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7.xml"/><Relationship Id="rId2" Type="http://schemas.openxmlformats.org/officeDocument/2006/relationships/image" Target="../media/image26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6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6.pn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6.png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5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6.png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Picture 450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000" y="614520"/>
            <a:ext cx="2824200" cy="3884760"/>
          </a:xfrm>
          <a:prstGeom prst="rect">
            <a:avLst/>
          </a:prstGeom>
          <a:ln w="0">
            <a:noFill/>
          </a:ln>
        </p:spPr>
      </p:pic>
      <p:sp>
        <p:nvSpPr>
          <p:cNvPr id="585" name="Google Shape;168;p19"/>
          <p:cNvSpPr/>
          <p:nvPr/>
        </p:nvSpPr>
        <p:spPr>
          <a:xfrm>
            <a:off x="395640" y="987480"/>
            <a:ext cx="3719520" cy="3080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it-IT" sz="36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Prendersi cura delle API</a:t>
            </a:r>
            <a:endParaRPr lang="it-IT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Benefici delle API: Riuso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19" name="Text Box 2"/>
          <p:cNvSpPr/>
          <p:nvPr/>
        </p:nvSpPr>
        <p:spPr>
          <a:xfrm>
            <a:off x="251640" y="1707480"/>
            <a:ext cx="36673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Gli sviluppatori possono sfruttare funzionalità pre-costruite accelerando il time-to-market e riducendo i costi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20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364000" y="1419840"/>
            <a:ext cx="2951640" cy="2214000"/>
          </a:xfrm>
          <a:prstGeom prst="rect">
            <a:avLst/>
          </a:prstGeom>
          <a:ln w="0">
            <a:noFill/>
          </a:ln>
        </p:spPr>
      </p:pic>
      <p:pic>
        <p:nvPicPr>
          <p:cNvPr id="621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020000">
            <a:off x="6971040" y="2096640"/>
            <a:ext cx="226800" cy="18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Benefici delle </a:t>
            </a: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API: Modularità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23" name="Text Box 2"/>
          <p:cNvSpPr/>
          <p:nvPr/>
        </p:nvSpPr>
        <p:spPr>
          <a:xfrm>
            <a:off x="251640" y="1707480"/>
            <a:ext cx="36673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L’accoppiamento lasco consente di aggiornare o sostituire singoli componenti senza influenzare l'intero sistema.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24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652000" y="1762200"/>
            <a:ext cx="2828520" cy="1618920"/>
          </a:xfrm>
          <a:prstGeom prst="rect">
            <a:avLst/>
          </a:prstGeom>
          <a:ln w="0">
            <a:noFill/>
          </a:ln>
        </p:spPr>
      </p:pic>
      <p:pic>
        <p:nvPicPr>
          <p:cNvPr id="625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4260000">
            <a:off x="7048440" y="2597040"/>
            <a:ext cx="195840" cy="20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Benefici delle API: Scalabilità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27" name="Text Box 2"/>
          <p:cNvSpPr/>
          <p:nvPr/>
        </p:nvSpPr>
        <p:spPr>
          <a:xfrm>
            <a:off x="251640" y="1707480"/>
            <a:ext cx="36673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L’uso di API per l’integrazione facilita la gestione di un aumento del carico di lavoro o di espandere le funzionalità .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28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508000" y="1707480"/>
            <a:ext cx="2767680" cy="1505880"/>
          </a:xfrm>
          <a:prstGeom prst="rect">
            <a:avLst/>
          </a:prstGeom>
          <a:ln w="0">
            <a:noFill/>
          </a:ln>
        </p:spPr>
      </p:pic>
      <p:pic>
        <p:nvPicPr>
          <p:cNvPr id="629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5400000">
            <a:off x="7927560" y="170352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Benefici delle API: Automazione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31" name="Text Box 2"/>
          <p:cNvSpPr/>
          <p:nvPr/>
        </p:nvSpPr>
        <p:spPr>
          <a:xfrm>
            <a:off x="251640" y="1707480"/>
            <a:ext cx="3667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L’integrazione di API  consente di automatizzare i processi con sforzo minimo.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3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00" y="1419840"/>
            <a:ext cx="3304800" cy="2027160"/>
          </a:xfrm>
          <a:prstGeom prst="rect">
            <a:avLst/>
          </a:prstGeom>
          <a:ln w="0">
            <a:noFill/>
          </a:ln>
        </p:spPr>
      </p:pic>
      <p:pic>
        <p:nvPicPr>
          <p:cNvPr id="633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5400000">
            <a:off x="6087600" y="2424960"/>
            <a:ext cx="241560" cy="247320"/>
          </a:xfrm>
          <a:prstGeom prst="rect">
            <a:avLst/>
          </a:prstGeom>
          <a:ln w="0">
            <a:noFill/>
          </a:ln>
        </p:spPr>
      </p:pic>
      <p:pic>
        <p:nvPicPr>
          <p:cNvPr id="634" name="Picture 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5400000">
            <a:off x="6159240" y="2928600"/>
            <a:ext cx="241560" cy="247320"/>
          </a:xfrm>
          <a:prstGeom prst="rect">
            <a:avLst/>
          </a:prstGeom>
          <a:ln w="0">
            <a:noFill/>
          </a:ln>
        </p:spPr>
      </p:pic>
      <p:pic>
        <p:nvPicPr>
          <p:cNvPr id="635" name="Picture 6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5780000">
            <a:off x="7684560" y="2410560"/>
            <a:ext cx="241560" cy="247320"/>
          </a:xfrm>
          <a:prstGeom prst="rect">
            <a:avLst/>
          </a:prstGeom>
          <a:ln w="0">
            <a:noFill/>
          </a:ln>
        </p:spPr>
      </p:pic>
      <p:pic>
        <p:nvPicPr>
          <p:cNvPr id="636" name="Picture 7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5540000">
            <a:off x="7115760" y="2158560"/>
            <a:ext cx="241560" cy="24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Benefici delle API: Innovazione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638" name="Content Placeholder 1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00" y="987480"/>
            <a:ext cx="3178440" cy="3178440"/>
          </a:xfrm>
          <a:prstGeom prst="rect">
            <a:avLst/>
          </a:prstGeom>
          <a:ln w="0">
            <a:noFill/>
          </a:ln>
        </p:spPr>
      </p:pic>
      <p:sp>
        <p:nvSpPr>
          <p:cNvPr id="639" name="Text Box 2"/>
          <p:cNvSpPr/>
          <p:nvPr/>
        </p:nvSpPr>
        <p:spPr>
          <a:xfrm>
            <a:off x="251640" y="1707480"/>
            <a:ext cx="3667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Lo sviluppatore</a:t>
            </a:r>
            <a:r>
              <a:rPr lang="en-US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può</a:t>
            </a:r>
            <a:r>
              <a:rPr lang="en-US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 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accedere semplicemente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 a fonti di dati e funzioni.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0" name="Freeform 3"/>
          <p:cNvSpPr/>
          <p:nvPr/>
        </p:nvSpPr>
        <p:spPr>
          <a:xfrm rot="10800000">
            <a:off x="141840" y="3836880"/>
            <a:ext cx="3241440" cy="1224000"/>
          </a:xfrm>
          <a:custGeom>
            <a:avLst/>
            <a:gdLst>
              <a:gd name="textAreaLeft" fmla="*/ 0 w 3241440"/>
              <a:gd name="textAreaRight" fmla="*/ 3241800 w 3241440"/>
              <a:gd name="textAreaTop" fmla="*/ 0 h 1224000"/>
              <a:gd name="textAreaBottom" fmla="*/ 1224360 h 1224000"/>
            </a:gdLst>
            <a:ahLst/>
            <a:cxnLst/>
            <a:rect l="textAreaLeft" t="textAreaTop" r="textAreaRight" b="textAreaBottom"/>
            <a:pathLst>
              <a:path w="3241675" h="1224402">
                <a:moveTo>
                  <a:pt x="0" y="23775"/>
                </a:moveTo>
                <a:cubicBezTo>
                  <a:pt x="144145" y="19330"/>
                  <a:pt x="551815" y="-35915"/>
                  <a:pt x="741680" y="39015"/>
                </a:cubicBezTo>
                <a:cubicBezTo>
                  <a:pt x="931545" y="113945"/>
                  <a:pt x="801370" y="311430"/>
                  <a:pt x="948055" y="398425"/>
                </a:cubicBezTo>
                <a:cubicBezTo>
                  <a:pt x="1094740" y="485420"/>
                  <a:pt x="1261745" y="418110"/>
                  <a:pt x="1475740" y="474625"/>
                </a:cubicBezTo>
                <a:cubicBezTo>
                  <a:pt x="1689735" y="531140"/>
                  <a:pt x="1764665" y="543205"/>
                  <a:pt x="2018665" y="681000"/>
                </a:cubicBezTo>
                <a:cubicBezTo>
                  <a:pt x="2272665" y="818795"/>
                  <a:pt x="2500630" y="1055650"/>
                  <a:pt x="2745105" y="1162965"/>
                </a:cubicBezTo>
                <a:cubicBezTo>
                  <a:pt x="2989580" y="1270280"/>
                  <a:pt x="3151505" y="1201065"/>
                  <a:pt x="3241675" y="1216305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641" name="Picture 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8180000">
            <a:off x="2120760" y="443628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2319840" y="444960"/>
            <a:ext cx="574416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RESTful API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643" name="Picture 603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000" y="1260000"/>
            <a:ext cx="5183280" cy="2720880"/>
          </a:xfrm>
          <a:prstGeom prst="rect">
            <a:avLst/>
          </a:prstGeom>
          <a:ln w="0">
            <a:noFill/>
          </a:ln>
        </p:spPr>
      </p:pic>
      <p:pic>
        <p:nvPicPr>
          <p:cNvPr id="644" name="Picture 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5400000">
            <a:off x="4612320" y="2387520"/>
            <a:ext cx="120240" cy="136800"/>
          </a:xfrm>
          <a:prstGeom prst="rect">
            <a:avLst/>
          </a:prstGeom>
          <a:ln w="0">
            <a:noFill/>
          </a:ln>
        </p:spPr>
      </p:pic>
      <p:pic>
        <p:nvPicPr>
          <p:cNvPr id="645" name="Picture 1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5400000">
            <a:off x="6452640" y="2347560"/>
            <a:ext cx="120240" cy="136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2319840" y="444960"/>
            <a:ext cx="574416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Openapi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47" name="Text Box 1"/>
          <p:cNvSpPr/>
          <p:nvPr/>
        </p:nvSpPr>
        <p:spPr>
          <a:xfrm>
            <a:off x="2422440" y="1347480"/>
            <a:ext cx="3652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Specifiche di descrizione delle API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4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444000" y="1491480"/>
            <a:ext cx="1931400" cy="580680"/>
          </a:xfrm>
          <a:prstGeom prst="rect">
            <a:avLst/>
          </a:prstGeom>
          <a:ln w="0">
            <a:noFill/>
          </a:ln>
        </p:spPr>
      </p:pic>
      <p:sp>
        <p:nvSpPr>
          <p:cNvPr id="649" name="Text Box 3"/>
          <p:cNvSpPr/>
          <p:nvPr/>
        </p:nvSpPr>
        <p:spPr>
          <a:xfrm>
            <a:off x="2324880" y="2644200"/>
            <a:ext cx="40896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Standardizzazione e interoperabilità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Generazione automatica codice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Semplicità nello sviluppo dei test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0" name="Freeform 6"/>
          <p:cNvSpPr/>
          <p:nvPr/>
        </p:nvSpPr>
        <p:spPr>
          <a:xfrm>
            <a:off x="7452360" y="4588560"/>
            <a:ext cx="1665720" cy="446760"/>
          </a:xfrm>
          <a:custGeom>
            <a:avLst/>
            <a:gdLst>
              <a:gd name="textAreaLeft" fmla="*/ 0 w 1665720"/>
              <a:gd name="textAreaRight" fmla="*/ 1666080 w 1665720"/>
              <a:gd name="textAreaTop" fmla="*/ 0 h 446760"/>
              <a:gd name="textAreaBottom" fmla="*/ 447120 h 446760"/>
            </a:gdLst>
            <a:ahLst/>
            <a:cxnLst/>
            <a:rect l="textAreaLeft" t="textAreaTop" r="textAreaRight" b="textAreaBottom"/>
            <a:pathLst>
              <a:path w="1666534" h="447163">
                <a:moveTo>
                  <a:pt x="15534" y="447163"/>
                </a:moveTo>
                <a:cubicBezTo>
                  <a:pt x="13629" y="417318"/>
                  <a:pt x="-30186" y="334133"/>
                  <a:pt x="38394" y="294128"/>
                </a:cubicBezTo>
                <a:cubicBezTo>
                  <a:pt x="106974" y="254123"/>
                  <a:pt x="145709" y="300478"/>
                  <a:pt x="359704" y="248408"/>
                </a:cubicBezTo>
                <a:cubicBezTo>
                  <a:pt x="573699" y="196338"/>
                  <a:pt x="903899" y="83308"/>
                  <a:pt x="1109004" y="34413"/>
                </a:cubicBezTo>
                <a:cubicBezTo>
                  <a:pt x="1314109" y="-14482"/>
                  <a:pt x="1272199" y="2663"/>
                  <a:pt x="1383959" y="3933"/>
                </a:cubicBezTo>
                <a:cubicBezTo>
                  <a:pt x="1495719" y="5203"/>
                  <a:pt x="1615734" y="33778"/>
                  <a:pt x="1666534" y="42033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651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4260000">
            <a:off x="8133120" y="451980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Validazione &amp; Linting</a:t>
            </a:r>
            <a:endParaRPr lang="it-IT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3" name="Text Box 605"/>
          <p:cNvSpPr/>
          <p:nvPr/>
        </p:nvSpPr>
        <p:spPr>
          <a:xfrm>
            <a:off x="2520000" y="3547440"/>
            <a:ext cx="4439880" cy="232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"Segnalare errori di programmazione, bug, errori stilistici e costrutti sospetti".</a:t>
            </a:r>
            <a:endParaRPr lang="it-IT" sz="1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54" name="Picture 606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822240" y="355860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655" name="Text Box 609"/>
          <p:cNvSpPr/>
          <p:nvPr/>
        </p:nvSpPr>
        <p:spPr>
          <a:xfrm>
            <a:off x="576000" y="2215440"/>
            <a:ext cx="5363640" cy="232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"Verificare la validità o la correttezza sintattica di un frammento di codice o di un documento".</a:t>
            </a:r>
            <a:endParaRPr lang="it-IT" sz="1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56" name="Picture 1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1187280" y="3795480"/>
            <a:ext cx="344520" cy="352800"/>
          </a:xfrm>
          <a:prstGeom prst="rect">
            <a:avLst/>
          </a:prstGeom>
          <a:ln w="0">
            <a:noFill/>
          </a:ln>
        </p:spPr>
      </p:pic>
      <p:pic>
        <p:nvPicPr>
          <p:cNvPr id="657" name="Picture 2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1187280" y="336168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Linting</a:t>
            </a:r>
            <a:endParaRPr lang="it-IT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3" name="Text Box 605"/>
          <p:cNvSpPr/>
          <p:nvPr/>
        </p:nvSpPr>
        <p:spPr>
          <a:xfrm>
            <a:off x="539750" y="1347470"/>
            <a:ext cx="6122035" cy="274129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Standardizzazione del Codice</a:t>
            </a: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Sicurezza</a:t>
            </a: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Prestazioni</a:t>
            </a: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Rilevamento degli Errori</a:t>
            </a: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Risparmio di Tempo</a:t>
            </a:r>
            <a:endParaRPr lang="it-IT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657" name="Picture 2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290" y="12318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2" name="Text Box 605"/>
          <p:cNvSpPr/>
          <p:nvPr/>
        </p:nvSpPr>
        <p:spPr>
          <a:xfrm>
            <a:off x="755650" y="3939540"/>
            <a:ext cx="6122035" cy="274129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it-IT" sz="1400" b="1" strike="noStrike" spc="-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Bold" panose="020B0604020202020204" charset="0"/>
                <a:ea typeface="DejaVu Sans"/>
                <a:cs typeface="Arial Bold" panose="020B0604020202020204" charset="0"/>
              </a:rPr>
              <a:t>Non sostituisce la validazione umana della API per la correttezza funzionale</a:t>
            </a:r>
            <a:endParaRPr lang="it-IT" sz="1400" b="1" strike="noStrike" spc="-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rial Bold" panose="020B0604020202020204" charset="0"/>
              <a:ea typeface="DejaVu Sans"/>
              <a:cs typeface="Arial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312480" y="41148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Linting</a:t>
            </a:r>
            <a:endParaRPr lang="it-IT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9" name="Flowchart: Decision 2"/>
          <p:cNvSpPr/>
          <p:nvPr/>
        </p:nvSpPr>
        <p:spPr>
          <a:xfrm>
            <a:off x="3708720" y="2916720"/>
            <a:ext cx="1773720" cy="934920"/>
          </a:xfrm>
          <a:prstGeom prst="flowChartDecision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Issue?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0" name="Flowchart: Process 3"/>
          <p:cNvSpPr/>
          <p:nvPr/>
        </p:nvSpPr>
        <p:spPr>
          <a:xfrm>
            <a:off x="3653640" y="771480"/>
            <a:ext cx="1883520" cy="532800"/>
          </a:xfrm>
          <a:prstGeom prst="flowChartProcess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Design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1" name="Flowchart: Document 6"/>
          <p:cNvSpPr/>
          <p:nvPr/>
        </p:nvSpPr>
        <p:spPr>
          <a:xfrm>
            <a:off x="1475640" y="1750680"/>
            <a:ext cx="1294920" cy="718920"/>
          </a:xfrm>
          <a:prstGeom prst="flowChartDocument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Regole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2" name="Flowchart: Process 4"/>
          <p:cNvSpPr/>
          <p:nvPr/>
        </p:nvSpPr>
        <p:spPr>
          <a:xfrm>
            <a:off x="3653640" y="1843920"/>
            <a:ext cx="1883520" cy="532800"/>
          </a:xfrm>
          <a:prstGeom prst="flowChartProcess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vertOverflow="overflow" horzOverflow="overflow" lIns="90000" tIns="45000" rIns="90000" bIns="45000" numCol="1" spcCol="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chemeClr val="dk1"/>
                </a:solidFill>
                <a:latin typeface="Arial" panose="020B0604020202020204"/>
                <a:ea typeface="DejaVu Sans"/>
              </a:rPr>
              <a:t>Linting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3" name="Flowchart: Terminator 2"/>
          <p:cNvSpPr/>
          <p:nvPr/>
        </p:nvSpPr>
        <p:spPr>
          <a:xfrm>
            <a:off x="3876120" y="4390920"/>
            <a:ext cx="1439280" cy="430560"/>
          </a:xfrm>
          <a:prstGeom prst="flowChartTerminator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OK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cxnSp>
        <p:nvCxnSpPr>
          <p:cNvPr id="664" name="Straight Arrow Connector 5"/>
          <p:cNvCxnSpPr>
            <a:stCxn id="660" idx="2"/>
            <a:endCxn id="662" idx="0"/>
          </p:cNvCxnSpPr>
          <p:nvPr/>
        </p:nvCxnSpPr>
        <p:spPr>
          <a:xfrm>
            <a:off x="4595400" y="1304280"/>
            <a:ext cx="360" cy="540000"/>
          </a:xfrm>
          <a:prstGeom prst="straightConnector1">
            <a:avLst/>
          </a:prstGeom>
          <a:ln w="28575">
            <a:solidFill>
              <a:srgbClr val="E2C2FF"/>
            </a:solidFill>
            <a:round/>
            <a:tailEnd type="arrow" w="med" len="med"/>
          </a:ln>
        </p:spPr>
      </p:cxnSp>
      <p:cxnSp>
        <p:nvCxnSpPr>
          <p:cNvPr id="665" name="Straight Arrow Connector 6"/>
          <p:cNvCxnSpPr>
            <a:stCxn id="662" idx="2"/>
          </p:cNvCxnSpPr>
          <p:nvPr/>
        </p:nvCxnSpPr>
        <p:spPr>
          <a:xfrm>
            <a:off x="4595400" y="2376720"/>
            <a:ext cx="1800" cy="578160"/>
          </a:xfrm>
          <a:prstGeom prst="straightConnector1">
            <a:avLst/>
          </a:prstGeom>
          <a:ln w="28575">
            <a:solidFill>
              <a:srgbClr val="E2C2FF"/>
            </a:solidFill>
            <a:round/>
            <a:tailEnd type="arrow" w="med" len="med"/>
          </a:ln>
        </p:spPr>
      </p:cxnSp>
      <p:cxnSp>
        <p:nvCxnSpPr>
          <p:cNvPr id="666" name="Straight Arrow Connector 7"/>
          <p:cNvCxnSpPr>
            <a:stCxn id="659" idx="2"/>
          </p:cNvCxnSpPr>
          <p:nvPr/>
        </p:nvCxnSpPr>
        <p:spPr>
          <a:xfrm>
            <a:off x="4595400" y="3851640"/>
            <a:ext cx="1800" cy="540360"/>
          </a:xfrm>
          <a:prstGeom prst="straightConnector1">
            <a:avLst/>
          </a:prstGeom>
          <a:ln w="28575">
            <a:solidFill>
              <a:srgbClr val="E2C2FF"/>
            </a:solidFill>
            <a:round/>
            <a:tailEnd type="arrow" w="med" len="med"/>
          </a:ln>
        </p:spPr>
      </p:cxnSp>
      <p:cxnSp>
        <p:nvCxnSpPr>
          <p:cNvPr id="667" name="Straight Arrow Connector 8"/>
          <p:cNvCxnSpPr>
            <a:stCxn id="661" idx="3"/>
            <a:endCxn id="662" idx="1"/>
          </p:cNvCxnSpPr>
          <p:nvPr/>
        </p:nvCxnSpPr>
        <p:spPr>
          <a:xfrm>
            <a:off x="2770560" y="2109960"/>
            <a:ext cx="883440" cy="720"/>
          </a:xfrm>
          <a:prstGeom prst="straightConnector1">
            <a:avLst/>
          </a:prstGeom>
          <a:ln w="28575">
            <a:solidFill>
              <a:srgbClr val="E2C2FF"/>
            </a:solidFill>
            <a:round/>
            <a:tailEnd type="arrow" w="med" len="med"/>
          </a:ln>
        </p:spPr>
      </p:cxnSp>
      <p:sp>
        <p:nvSpPr>
          <p:cNvPr id="668" name="Flowchart: Document 7"/>
          <p:cNvSpPr/>
          <p:nvPr/>
        </p:nvSpPr>
        <p:spPr>
          <a:xfrm>
            <a:off x="1584720" y="1800720"/>
            <a:ext cx="1294920" cy="718920"/>
          </a:xfrm>
          <a:prstGeom prst="flowChartDocument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Regole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9" name="Flowchart: Document 9"/>
          <p:cNvSpPr/>
          <p:nvPr/>
        </p:nvSpPr>
        <p:spPr>
          <a:xfrm>
            <a:off x="1476000" y="1746360"/>
            <a:ext cx="1294920" cy="718920"/>
          </a:xfrm>
          <a:prstGeom prst="flowChartDocument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Regole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cxnSp>
        <p:nvCxnSpPr>
          <p:cNvPr id="670" name="Straight Arrow Connector 8"/>
          <p:cNvCxnSpPr/>
          <p:nvPr/>
        </p:nvCxnSpPr>
        <p:spPr>
          <a:xfrm>
            <a:off x="5482080" y="3384000"/>
            <a:ext cx="883440" cy="720"/>
          </a:xfrm>
          <a:prstGeom prst="straightConnector1">
            <a:avLst/>
          </a:prstGeom>
          <a:ln w="28575">
            <a:solidFill>
              <a:srgbClr val="E2C2FF"/>
            </a:solidFill>
            <a:round/>
          </a:ln>
        </p:spPr>
      </p:cxnSp>
      <p:cxnSp>
        <p:nvCxnSpPr>
          <p:cNvPr id="671" name="Straight Arrow Connector 8"/>
          <p:cNvCxnSpPr/>
          <p:nvPr/>
        </p:nvCxnSpPr>
        <p:spPr>
          <a:xfrm flipH="1" flipV="1">
            <a:off x="5537520" y="1037880"/>
            <a:ext cx="834840" cy="21960"/>
          </a:xfrm>
          <a:prstGeom prst="straightConnector1">
            <a:avLst/>
          </a:prstGeom>
          <a:ln w="28575">
            <a:solidFill>
              <a:srgbClr val="E2C2FF"/>
            </a:solidFill>
            <a:round/>
            <a:tailEnd type="arrow" w="med" len="med"/>
          </a:ln>
        </p:spPr>
      </p:cxnSp>
      <p:cxnSp>
        <p:nvCxnSpPr>
          <p:cNvPr id="672" name="Straight Arrow Connector 8"/>
          <p:cNvCxnSpPr/>
          <p:nvPr/>
        </p:nvCxnSpPr>
        <p:spPr>
          <a:xfrm flipV="1">
            <a:off x="6365160" y="1059120"/>
            <a:ext cx="7200" cy="2325600"/>
          </a:xfrm>
          <a:prstGeom prst="straightConnector1">
            <a:avLst/>
          </a:prstGeom>
          <a:ln w="28575">
            <a:solidFill>
              <a:srgbClr val="E2C2FF"/>
            </a:solidFill>
            <a:round/>
          </a:ln>
        </p:spPr>
      </p:cxnSp>
      <p:sp>
        <p:nvSpPr>
          <p:cNvPr id="673" name="Text Box 5"/>
          <p:cNvSpPr/>
          <p:nvPr/>
        </p:nvSpPr>
        <p:spPr>
          <a:xfrm>
            <a:off x="4597920" y="3852000"/>
            <a:ext cx="472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No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4" name="Text Box 6"/>
          <p:cNvSpPr/>
          <p:nvPr/>
        </p:nvSpPr>
        <p:spPr>
          <a:xfrm>
            <a:off x="5941080" y="3015720"/>
            <a:ext cx="383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Si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75" name="Picture 1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1585080" y="555480"/>
            <a:ext cx="344520" cy="352080"/>
          </a:xfrm>
          <a:prstGeom prst="rect">
            <a:avLst/>
          </a:prstGeom>
          <a:ln w="0">
            <a:noFill/>
          </a:ln>
        </p:spPr>
      </p:pic>
      <p:pic>
        <p:nvPicPr>
          <p:cNvPr id="676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9640" y="3413880"/>
            <a:ext cx="2592360" cy="145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it-IT" sz="14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&gt;apropos andrea.poltronieri@rgigroup.com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it-IT" sz="14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it-IT" sz="14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8520" cy="34149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marL="513080" indent="-356870">
              <a:lnSpc>
                <a:spcPct val="115000"/>
              </a:lnSpc>
              <a:spcAft>
                <a:spcPts val="1200"/>
              </a:spcAft>
              <a:buClr>
                <a:srgbClr val="0E1E30"/>
              </a:buClr>
              <a:buFont typeface="IBM Plex Sans SemiBold"/>
              <a:buChar char="●"/>
            </a:pPr>
            <a:r>
              <a:rPr lang="en-GB" sz="1800" b="0" strike="noStrike" spc="-1">
                <a:solidFill>
                  <a:schemeClr val="dk2"/>
                </a:solidFill>
                <a:latin typeface="IBM Plex Sans Medium"/>
                <a:ea typeface="IBM Plex Sans Medium"/>
              </a:rPr>
              <a:t>&gt; 20y working experience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513080" indent="-356870">
              <a:lnSpc>
                <a:spcPct val="115000"/>
              </a:lnSpc>
              <a:spcAft>
                <a:spcPts val="1200"/>
              </a:spcAft>
              <a:buClr>
                <a:srgbClr val="0E1E30"/>
              </a:buClr>
              <a:buFont typeface="IBM Plex Sans SemiBold"/>
              <a:buChar char="●"/>
            </a:pPr>
            <a:r>
              <a:rPr lang="en-GB" sz="1800" b="0" strike="noStrike" spc="-1">
                <a:solidFill>
                  <a:schemeClr val="dk2"/>
                </a:solidFill>
                <a:latin typeface="IBM Plex Sans Medium"/>
                <a:ea typeface="IBM Plex Sans Medium"/>
              </a:rPr>
              <a:t>Senior Technical Architect in RGI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513080" indent="-356870">
              <a:lnSpc>
                <a:spcPct val="115000"/>
              </a:lnSpc>
              <a:spcAft>
                <a:spcPts val="1200"/>
              </a:spcAft>
              <a:buClr>
                <a:srgbClr val="0E1E30"/>
              </a:buClr>
              <a:buFont typeface="IBM Plex Sans SemiBold"/>
              <a:buChar char="●"/>
            </a:pPr>
            <a:r>
              <a:rPr lang="en-GB" sz="1800" b="0" strike="noStrike" spc="-1">
                <a:solidFill>
                  <a:schemeClr val="dk2"/>
                </a:solidFill>
                <a:latin typeface="IBM Plex Sans Medium"/>
                <a:ea typeface="IBM Plex Sans Medium"/>
              </a:rPr>
              <a:t>Proud member of JUG Torino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  <a:p>
            <a:pPr marL="513080" indent="-356870">
              <a:lnSpc>
                <a:spcPct val="115000"/>
              </a:lnSpc>
              <a:spcAft>
                <a:spcPts val="1200"/>
              </a:spcAft>
              <a:buClr>
                <a:srgbClr val="0E1E30"/>
              </a:buClr>
              <a:buFont typeface="IBM Plex Sans SemiBold"/>
              <a:buChar char="●"/>
            </a:pPr>
            <a:r>
              <a:rPr lang="en-GB" sz="1800" b="0" strike="noStrike" spc="-1">
                <a:solidFill>
                  <a:schemeClr val="dk2"/>
                </a:solidFill>
                <a:latin typeface="IBM Plex Sans Medium"/>
                <a:ea typeface="IBM Plex Sans Medium"/>
              </a:rPr>
              <a:t>Passionate in history of computing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588" name="Picture 586"/>
          <p:cNvPicPr/>
          <p:nvPr/>
        </p:nvPicPr>
        <p:blipFill>
          <a:blip r:embed="rId1"/>
          <a:stretch>
            <a:fillRect/>
          </a:stretch>
        </p:blipFill>
        <p:spPr>
          <a:xfrm>
            <a:off x="5939640" y="1347480"/>
            <a:ext cx="2045520" cy="307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Documento openapi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78" name="Flowchart: Process 7"/>
          <p:cNvSpPr/>
          <p:nvPr/>
        </p:nvSpPr>
        <p:spPr>
          <a:xfrm>
            <a:off x="5292000" y="464040"/>
            <a:ext cx="1883520" cy="532800"/>
          </a:xfrm>
          <a:prstGeom prst="flowChartProcess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Design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79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00" y="987480"/>
            <a:ext cx="6325560" cy="4123800"/>
          </a:xfrm>
          <a:prstGeom prst="rect">
            <a:avLst/>
          </a:prstGeom>
          <a:ln w="0">
            <a:noFill/>
          </a:ln>
        </p:spPr>
      </p:pic>
      <p:pic>
        <p:nvPicPr>
          <p:cNvPr id="680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4875480" y="55548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Spectral tool 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82" name="Flowchart: Process 7"/>
          <p:cNvSpPr/>
          <p:nvPr/>
        </p:nvSpPr>
        <p:spPr>
          <a:xfrm>
            <a:off x="5292000" y="464040"/>
            <a:ext cx="1883520" cy="532800"/>
          </a:xfrm>
          <a:prstGeom prst="flowChartProcess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Linting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83" name="Picture 3"/>
          <p:cNvPicPr/>
          <p:nvPr/>
        </p:nvPicPr>
        <p:blipFill>
          <a:blip r:embed="rId1"/>
          <a:srcRect r="68895" b="62572"/>
          <a:stretch>
            <a:fillRect/>
          </a:stretch>
        </p:blipFill>
        <p:spPr>
          <a:xfrm>
            <a:off x="395640" y="1419840"/>
            <a:ext cx="2842920" cy="857520"/>
          </a:xfrm>
          <a:prstGeom prst="rect">
            <a:avLst/>
          </a:prstGeom>
          <a:ln w="0">
            <a:noFill/>
          </a:ln>
        </p:spPr>
      </p:pic>
      <p:sp>
        <p:nvSpPr>
          <p:cNvPr id="684" name="Text Box 4"/>
          <p:cNvSpPr/>
          <p:nvPr/>
        </p:nvSpPr>
        <p:spPr>
          <a:xfrm>
            <a:off x="4503600" y="1995840"/>
            <a:ext cx="218844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Eseguibile nativo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Node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Docker image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5" name="Text Box 1"/>
          <p:cNvSpPr/>
          <p:nvPr/>
        </p:nvSpPr>
        <p:spPr>
          <a:xfrm>
            <a:off x="4503600" y="1995840"/>
            <a:ext cx="218844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Eseguibile nativo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Node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Docker image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6" name="Text Box 2"/>
          <p:cNvSpPr/>
          <p:nvPr/>
        </p:nvSpPr>
        <p:spPr>
          <a:xfrm>
            <a:off x="540000" y="2340000"/>
            <a:ext cx="16264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Validazione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0E1E30"/>
              </a:buClr>
              <a:buFont typeface="Arial" panose="020B0604020202020204"/>
              <a:buChar char="•"/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Linting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87" name="Picture 3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4499640" y="3147840"/>
            <a:ext cx="225720" cy="230760"/>
          </a:xfrm>
          <a:prstGeom prst="rect">
            <a:avLst/>
          </a:prstGeom>
          <a:ln w="0">
            <a:noFill/>
          </a:ln>
        </p:spPr>
      </p:pic>
      <p:pic>
        <p:nvPicPr>
          <p:cNvPr id="688" name="Picture 1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4503600" y="2067480"/>
            <a:ext cx="225720" cy="230760"/>
          </a:xfrm>
          <a:prstGeom prst="rect">
            <a:avLst/>
          </a:prstGeom>
          <a:ln w="0">
            <a:noFill/>
          </a:ln>
        </p:spPr>
      </p:pic>
      <p:pic>
        <p:nvPicPr>
          <p:cNvPr id="689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4499640" y="2610360"/>
            <a:ext cx="225720" cy="230760"/>
          </a:xfrm>
          <a:prstGeom prst="rect">
            <a:avLst/>
          </a:prstGeom>
          <a:ln w="0">
            <a:noFill/>
          </a:ln>
        </p:spPr>
      </p:pic>
      <p:pic>
        <p:nvPicPr>
          <p:cNvPr id="690" name="Picture 4"/>
          <p:cNvPicPr/>
          <p:nvPr/>
        </p:nvPicPr>
        <p:blipFill>
          <a:blip r:embed="rId3"/>
          <a:srcRect l="23850" r="37620"/>
          <a:stretch>
            <a:fillRect/>
          </a:stretch>
        </p:blipFill>
        <p:spPr>
          <a:xfrm>
            <a:off x="539640" y="3378960"/>
            <a:ext cx="1149480" cy="1614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Regole in spectral</a:t>
            </a:r>
            <a:endParaRPr lang="it-IT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2" name="Flowchart: Document 3"/>
          <p:cNvSpPr/>
          <p:nvPr/>
        </p:nvSpPr>
        <p:spPr>
          <a:xfrm>
            <a:off x="5724720" y="360720"/>
            <a:ext cx="1294920" cy="718920"/>
          </a:xfrm>
          <a:prstGeom prst="flowChartDocument">
            <a:avLst/>
          </a:prstGeom>
          <a:solidFill>
            <a:srgbClr val="F8DB5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Regole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93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611640" y="2139840"/>
            <a:ext cx="6042960" cy="1983960"/>
          </a:xfrm>
          <a:prstGeom prst="rect">
            <a:avLst/>
          </a:prstGeom>
          <a:ln w="0">
            <a:noFill/>
          </a:ln>
        </p:spPr>
      </p:pic>
      <p:pic>
        <p:nvPicPr>
          <p:cNvPr id="694" name="Picture 3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755640" y="2283480"/>
            <a:ext cx="225720" cy="230760"/>
          </a:xfrm>
          <a:prstGeom prst="rect">
            <a:avLst/>
          </a:prstGeom>
          <a:ln w="0">
            <a:noFill/>
          </a:ln>
        </p:spPr>
      </p:pic>
      <p:pic>
        <p:nvPicPr>
          <p:cNvPr id="695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755640" y="2499840"/>
            <a:ext cx="225720" cy="230760"/>
          </a:xfrm>
          <a:prstGeom prst="rect">
            <a:avLst/>
          </a:prstGeom>
          <a:ln w="0">
            <a:noFill/>
          </a:ln>
        </p:spPr>
      </p:pic>
      <p:pic>
        <p:nvPicPr>
          <p:cNvPr id="696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755640" y="2715840"/>
            <a:ext cx="225720" cy="230760"/>
          </a:xfrm>
          <a:prstGeom prst="rect">
            <a:avLst/>
          </a:prstGeom>
          <a:ln w="0">
            <a:noFill/>
          </a:ln>
        </p:spPr>
      </p:pic>
      <p:pic>
        <p:nvPicPr>
          <p:cNvPr id="697" name="Picture 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755640" y="3220200"/>
            <a:ext cx="225720" cy="23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311760" y="22644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Path troppo lunghi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4832280" y="1716480"/>
            <a:ext cx="3998520" cy="34149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spcBef>
                <a:spcPts val="1415"/>
              </a:spcBef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Vincolare la lunghezza totale del path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700" name="Content Placeholder 1"/>
          <p:cNvPicPr/>
          <p:nvPr/>
        </p:nvPicPr>
        <p:blipFill>
          <a:blip r:embed="rId1"/>
          <a:stretch>
            <a:fillRect/>
          </a:stretch>
        </p:blipFill>
        <p:spPr>
          <a:xfrm>
            <a:off x="611640" y="1995120"/>
            <a:ext cx="3998160" cy="430920"/>
          </a:xfrm>
          <a:prstGeom prst="rect">
            <a:avLst/>
          </a:prstGeom>
          <a:ln w="0">
            <a:noFill/>
          </a:ln>
        </p:spPr>
      </p:pic>
      <p:sp>
        <p:nvSpPr>
          <p:cNvPr id="701" name="Freeform 6"/>
          <p:cNvSpPr/>
          <p:nvPr/>
        </p:nvSpPr>
        <p:spPr>
          <a:xfrm rot="10800000">
            <a:off x="108000" y="987840"/>
            <a:ext cx="1665720" cy="446760"/>
          </a:xfrm>
          <a:custGeom>
            <a:avLst/>
            <a:gdLst>
              <a:gd name="textAreaLeft" fmla="*/ 0 w 1665720"/>
              <a:gd name="textAreaRight" fmla="*/ 1666080 w 1665720"/>
              <a:gd name="textAreaTop" fmla="*/ 0 h 446760"/>
              <a:gd name="textAreaBottom" fmla="*/ 447120 h 446760"/>
            </a:gdLst>
            <a:ahLst/>
            <a:cxnLst/>
            <a:rect l="textAreaLeft" t="textAreaTop" r="textAreaRight" b="textAreaBottom"/>
            <a:pathLst>
              <a:path w="1666534" h="447163">
                <a:moveTo>
                  <a:pt x="15534" y="447163"/>
                </a:moveTo>
                <a:cubicBezTo>
                  <a:pt x="13629" y="417318"/>
                  <a:pt x="-30186" y="334133"/>
                  <a:pt x="38394" y="294128"/>
                </a:cubicBezTo>
                <a:cubicBezTo>
                  <a:pt x="106974" y="254123"/>
                  <a:pt x="145709" y="300478"/>
                  <a:pt x="359704" y="248408"/>
                </a:cubicBezTo>
                <a:cubicBezTo>
                  <a:pt x="573699" y="196338"/>
                  <a:pt x="903899" y="83308"/>
                  <a:pt x="1109004" y="34413"/>
                </a:cubicBezTo>
                <a:cubicBezTo>
                  <a:pt x="1314109" y="-14482"/>
                  <a:pt x="1272199" y="2663"/>
                  <a:pt x="1383959" y="3933"/>
                </a:cubicBezTo>
                <a:cubicBezTo>
                  <a:pt x="1495719" y="5203"/>
                  <a:pt x="1615734" y="33778"/>
                  <a:pt x="1666534" y="42033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702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4940000">
            <a:off x="365760" y="122004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311760" y="22644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External docs mancanti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832280" y="1716480"/>
            <a:ext cx="3998520" cy="34149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spcBef>
                <a:spcPts val="1415"/>
              </a:spcBef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Ogni tag deve aver un external docs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70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11640" y="1707480"/>
            <a:ext cx="3593880" cy="2405160"/>
          </a:xfrm>
          <a:prstGeom prst="rect">
            <a:avLst/>
          </a:prstGeom>
          <a:ln w="0">
            <a:noFill/>
          </a:ln>
        </p:spPr>
      </p:pic>
      <p:sp>
        <p:nvSpPr>
          <p:cNvPr id="706" name="Freeform 7"/>
          <p:cNvSpPr/>
          <p:nvPr/>
        </p:nvSpPr>
        <p:spPr>
          <a:xfrm rot="18540000">
            <a:off x="336960" y="3888720"/>
            <a:ext cx="2104560" cy="1967040"/>
          </a:xfrm>
          <a:custGeom>
            <a:avLst/>
            <a:gdLst>
              <a:gd name="textAreaLeft" fmla="*/ 0 w 2104560"/>
              <a:gd name="textAreaRight" fmla="*/ 2104920 w 2104560"/>
              <a:gd name="textAreaTop" fmla="*/ 0 h 1967040"/>
              <a:gd name="textAreaBottom" fmla="*/ 1967400 h 1967040"/>
            </a:gdLst>
            <a:ahLst/>
            <a:cxnLst/>
            <a:rect l="textAreaLeft" t="textAreaTop" r="textAreaRight" b="textAreaBottom"/>
            <a:pathLst>
              <a:path w="3241675" h="1224402">
                <a:moveTo>
                  <a:pt x="0" y="23775"/>
                </a:moveTo>
                <a:cubicBezTo>
                  <a:pt x="144145" y="19330"/>
                  <a:pt x="551815" y="-35915"/>
                  <a:pt x="741680" y="39015"/>
                </a:cubicBezTo>
                <a:cubicBezTo>
                  <a:pt x="931545" y="113945"/>
                  <a:pt x="801370" y="311430"/>
                  <a:pt x="948055" y="398425"/>
                </a:cubicBezTo>
                <a:cubicBezTo>
                  <a:pt x="1094740" y="485420"/>
                  <a:pt x="1261745" y="418110"/>
                  <a:pt x="1475740" y="474625"/>
                </a:cubicBezTo>
                <a:cubicBezTo>
                  <a:pt x="1689735" y="531140"/>
                  <a:pt x="1764665" y="543205"/>
                  <a:pt x="2018665" y="681000"/>
                </a:cubicBezTo>
                <a:cubicBezTo>
                  <a:pt x="2272665" y="818795"/>
                  <a:pt x="2500630" y="1055650"/>
                  <a:pt x="2745105" y="1162965"/>
                </a:cubicBezTo>
                <a:cubicBezTo>
                  <a:pt x="2989580" y="1270280"/>
                  <a:pt x="3151505" y="1201065"/>
                  <a:pt x="3241675" y="1216305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707" name="Picture 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6560000">
            <a:off x="1639800" y="460188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311760" y="22644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Path in khebab case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4788000" y="3219480"/>
            <a:ext cx="3998520" cy="34149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spcBef>
                <a:spcPts val="1415"/>
              </a:spcBef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Ogni path deve essere in khebab  case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710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8000" y="2427480"/>
            <a:ext cx="3847680" cy="875880"/>
          </a:xfrm>
          <a:prstGeom prst="rect">
            <a:avLst/>
          </a:prstGeom>
          <a:ln w="0">
            <a:noFill/>
          </a:ln>
        </p:spPr>
      </p:pic>
      <p:sp>
        <p:nvSpPr>
          <p:cNvPr id="711" name="Freeform 6"/>
          <p:cNvSpPr/>
          <p:nvPr/>
        </p:nvSpPr>
        <p:spPr>
          <a:xfrm rot="13920000">
            <a:off x="7596000" y="1290240"/>
            <a:ext cx="1665720" cy="446760"/>
          </a:xfrm>
          <a:custGeom>
            <a:avLst/>
            <a:gdLst>
              <a:gd name="textAreaLeft" fmla="*/ 0 w 1665720"/>
              <a:gd name="textAreaRight" fmla="*/ 1666080 w 1665720"/>
              <a:gd name="textAreaTop" fmla="*/ 0 h 446760"/>
              <a:gd name="textAreaBottom" fmla="*/ 447120 h 446760"/>
            </a:gdLst>
            <a:ahLst/>
            <a:cxnLst/>
            <a:rect l="textAreaLeft" t="textAreaTop" r="textAreaRight" b="textAreaBottom"/>
            <a:pathLst>
              <a:path w="1666534" h="447163">
                <a:moveTo>
                  <a:pt x="15534" y="447163"/>
                </a:moveTo>
                <a:cubicBezTo>
                  <a:pt x="13629" y="417318"/>
                  <a:pt x="-30186" y="334133"/>
                  <a:pt x="38394" y="294128"/>
                </a:cubicBezTo>
                <a:cubicBezTo>
                  <a:pt x="106974" y="254123"/>
                  <a:pt x="145709" y="300478"/>
                  <a:pt x="359704" y="248408"/>
                </a:cubicBezTo>
                <a:cubicBezTo>
                  <a:pt x="573699" y="196338"/>
                  <a:pt x="903899" y="83308"/>
                  <a:pt x="1109004" y="34413"/>
                </a:cubicBezTo>
                <a:cubicBezTo>
                  <a:pt x="1314109" y="-14482"/>
                  <a:pt x="1272199" y="2663"/>
                  <a:pt x="1383959" y="3933"/>
                </a:cubicBezTo>
                <a:cubicBezTo>
                  <a:pt x="1495719" y="5203"/>
                  <a:pt x="1615734" y="33778"/>
                  <a:pt x="1666534" y="42033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712" name="Picture 4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18180000">
            <a:off x="8169840" y="141192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311760" y="22644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Parametri solo stringa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/>
          </p:nvPr>
        </p:nvSpPr>
        <p:spPr>
          <a:xfrm>
            <a:off x="4832280" y="1716480"/>
            <a:ext cx="3998520" cy="34149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spcBef>
                <a:spcPts val="1415"/>
              </a:spcBef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Ogni parametro deve essere solo tipo stringa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71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716480"/>
            <a:ext cx="3904920" cy="2876040"/>
          </a:xfrm>
          <a:prstGeom prst="rect">
            <a:avLst/>
          </a:prstGeom>
          <a:ln w="0">
            <a:noFill/>
          </a:ln>
        </p:spPr>
      </p:pic>
      <p:sp>
        <p:nvSpPr>
          <p:cNvPr id="716" name="Freeform 4"/>
          <p:cNvSpPr/>
          <p:nvPr/>
        </p:nvSpPr>
        <p:spPr>
          <a:xfrm rot="18540000">
            <a:off x="5958720" y="3604320"/>
            <a:ext cx="3241440" cy="1224000"/>
          </a:xfrm>
          <a:custGeom>
            <a:avLst/>
            <a:gdLst>
              <a:gd name="textAreaLeft" fmla="*/ 0 w 3241440"/>
              <a:gd name="textAreaRight" fmla="*/ 3241800 w 3241440"/>
              <a:gd name="textAreaTop" fmla="*/ 0 h 1224000"/>
              <a:gd name="textAreaBottom" fmla="*/ 1224360 h 1224000"/>
            </a:gdLst>
            <a:ahLst/>
            <a:cxnLst/>
            <a:rect l="textAreaLeft" t="textAreaTop" r="textAreaRight" b="textAreaBottom"/>
            <a:pathLst>
              <a:path w="3241675" h="1224402">
                <a:moveTo>
                  <a:pt x="0" y="23775"/>
                </a:moveTo>
                <a:cubicBezTo>
                  <a:pt x="144145" y="19330"/>
                  <a:pt x="551815" y="-35915"/>
                  <a:pt x="741680" y="39015"/>
                </a:cubicBezTo>
                <a:cubicBezTo>
                  <a:pt x="931545" y="113945"/>
                  <a:pt x="801370" y="311430"/>
                  <a:pt x="948055" y="398425"/>
                </a:cubicBezTo>
                <a:cubicBezTo>
                  <a:pt x="1094740" y="485420"/>
                  <a:pt x="1261745" y="418110"/>
                  <a:pt x="1475740" y="474625"/>
                </a:cubicBezTo>
                <a:cubicBezTo>
                  <a:pt x="1689735" y="531140"/>
                  <a:pt x="1764665" y="543205"/>
                  <a:pt x="2018665" y="681000"/>
                </a:cubicBezTo>
                <a:cubicBezTo>
                  <a:pt x="2272665" y="818795"/>
                  <a:pt x="2500630" y="1055650"/>
                  <a:pt x="2745105" y="1162965"/>
                </a:cubicBezTo>
                <a:cubicBezTo>
                  <a:pt x="2989580" y="1270280"/>
                  <a:pt x="3151505" y="1201065"/>
                  <a:pt x="3241675" y="1216305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717" name="Picture 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4320000">
            <a:off x="7716600" y="376560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7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640" y="162684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Set di regole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20" name="Text Box 6"/>
          <p:cNvSpPr/>
          <p:nvPr/>
        </p:nvSpPr>
        <p:spPr>
          <a:xfrm>
            <a:off x="710640" y="1626840"/>
            <a:ext cx="8762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B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u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i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l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t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-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i</a:t>
            </a: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n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21" name="Picture 10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640" y="278748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22" name="Text Box 11"/>
          <p:cNvSpPr/>
          <p:nvPr/>
        </p:nvSpPr>
        <p:spPr>
          <a:xfrm>
            <a:off x="617400" y="2787480"/>
            <a:ext cx="28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Prodotti da organizzazioni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23" name="Picture 722"/>
          <p:cNvPicPr/>
          <p:nvPr/>
        </p:nvPicPr>
        <p:blipFill>
          <a:blip r:embed="rId2"/>
          <a:stretch>
            <a:fillRect/>
          </a:stretch>
        </p:blipFill>
        <p:spPr>
          <a:xfrm>
            <a:off x="5400000" y="597600"/>
            <a:ext cx="1175400" cy="662400"/>
          </a:xfrm>
          <a:prstGeom prst="rect">
            <a:avLst/>
          </a:prstGeom>
          <a:ln w="0">
            <a:noFill/>
          </a:ln>
        </p:spPr>
      </p:pic>
      <p:pic>
        <p:nvPicPr>
          <p:cNvPr id="724" name="Picture 723"/>
          <p:cNvPicPr/>
          <p:nvPr/>
        </p:nvPicPr>
        <p:blipFill>
          <a:blip r:embed="rId3"/>
          <a:stretch>
            <a:fillRect/>
          </a:stretch>
        </p:blipFill>
        <p:spPr>
          <a:xfrm>
            <a:off x="6660000" y="915480"/>
            <a:ext cx="1127160" cy="704520"/>
          </a:xfrm>
          <a:prstGeom prst="rect">
            <a:avLst/>
          </a:prstGeom>
          <a:ln w="0">
            <a:noFill/>
          </a:ln>
        </p:spPr>
      </p:pic>
      <p:pic>
        <p:nvPicPr>
          <p:cNvPr id="725" name="Picture 724"/>
          <p:cNvPicPr/>
          <p:nvPr/>
        </p:nvPicPr>
        <p:blipFill>
          <a:blip r:embed="rId4"/>
          <a:stretch>
            <a:fillRect/>
          </a:stretch>
        </p:blipFill>
        <p:spPr>
          <a:xfrm>
            <a:off x="5400000" y="3124800"/>
            <a:ext cx="1260000" cy="494640"/>
          </a:xfrm>
          <a:prstGeom prst="rect">
            <a:avLst/>
          </a:prstGeom>
          <a:ln w="0">
            <a:noFill/>
          </a:ln>
        </p:spPr>
      </p:pic>
      <p:pic>
        <p:nvPicPr>
          <p:cNvPr id="726" name="Picture 725"/>
          <p:cNvPicPr/>
          <p:nvPr/>
        </p:nvPicPr>
        <p:blipFill>
          <a:blip r:embed="rId5"/>
          <a:stretch>
            <a:fillRect/>
          </a:stretch>
        </p:blipFill>
        <p:spPr>
          <a:xfrm>
            <a:off x="6566760" y="350676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727" name="Picture 726"/>
          <p:cNvPicPr/>
          <p:nvPr/>
        </p:nvPicPr>
        <p:blipFill>
          <a:blip r:embed="rId6"/>
          <a:stretch>
            <a:fillRect/>
          </a:stretch>
        </p:blipFill>
        <p:spPr>
          <a:xfrm>
            <a:off x="7020000" y="3096720"/>
            <a:ext cx="540000" cy="410040"/>
          </a:xfrm>
          <a:prstGeom prst="rect">
            <a:avLst/>
          </a:prstGeom>
          <a:ln w="0">
            <a:noFill/>
          </a:ln>
        </p:spPr>
      </p:pic>
      <p:pic>
        <p:nvPicPr>
          <p:cNvPr id="728" name="Picture 727"/>
          <p:cNvPicPr/>
          <p:nvPr/>
        </p:nvPicPr>
        <p:blipFill>
          <a:blip r:embed="rId7"/>
          <a:stretch>
            <a:fillRect/>
          </a:stretch>
        </p:blipFill>
        <p:spPr>
          <a:xfrm>
            <a:off x="5940000" y="3591000"/>
            <a:ext cx="549000" cy="54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7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640" y="162684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Integrazione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731" name="Content Placeholder 1"/>
          <p:cNvPicPr/>
          <p:nvPr/>
        </p:nvPicPr>
        <p:blipFill>
          <a:blip r:embed="rId2"/>
          <a:stretch>
            <a:fillRect/>
          </a:stretch>
        </p:blipFill>
        <p:spPr>
          <a:xfrm>
            <a:off x="5292000" y="1131480"/>
            <a:ext cx="1324080" cy="689400"/>
          </a:xfrm>
          <a:prstGeom prst="rect">
            <a:avLst/>
          </a:prstGeom>
          <a:ln w="0">
            <a:noFill/>
          </a:ln>
        </p:spPr>
      </p:pic>
      <p:pic>
        <p:nvPicPr>
          <p:cNvPr id="73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804000" y="2067480"/>
            <a:ext cx="1374480" cy="772920"/>
          </a:xfrm>
          <a:prstGeom prst="rect">
            <a:avLst/>
          </a:prstGeom>
          <a:ln w="0">
            <a:noFill/>
          </a:ln>
        </p:spPr>
      </p:pic>
      <p:pic>
        <p:nvPicPr>
          <p:cNvPr id="733" name="Picture 4"/>
          <p:cNvPicPr/>
          <p:nvPr/>
        </p:nvPicPr>
        <p:blipFill>
          <a:blip r:embed="rId4"/>
          <a:srcRect l="-16" t="13796" r="949" b="16049"/>
          <a:stretch>
            <a:fillRect/>
          </a:stretch>
        </p:blipFill>
        <p:spPr>
          <a:xfrm>
            <a:off x="5796360" y="3322440"/>
            <a:ext cx="1374480" cy="413640"/>
          </a:xfrm>
          <a:prstGeom prst="rect">
            <a:avLst/>
          </a:prstGeom>
          <a:ln w="0">
            <a:noFill/>
          </a:ln>
        </p:spPr>
      </p:pic>
      <p:pic>
        <p:nvPicPr>
          <p:cNvPr id="734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51640" y="1995120"/>
            <a:ext cx="3555720" cy="586440"/>
          </a:xfrm>
          <a:prstGeom prst="rect">
            <a:avLst/>
          </a:prstGeom>
          <a:ln w="0">
            <a:noFill/>
          </a:ln>
        </p:spPr>
      </p:pic>
      <p:sp>
        <p:nvSpPr>
          <p:cNvPr id="735" name="Text Box 6"/>
          <p:cNvSpPr/>
          <p:nvPr/>
        </p:nvSpPr>
        <p:spPr>
          <a:xfrm>
            <a:off x="468720" y="1626840"/>
            <a:ext cx="1017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Gitlab-ci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36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251640" y="3147840"/>
            <a:ext cx="2932560" cy="383040"/>
          </a:xfrm>
          <a:prstGeom prst="rect">
            <a:avLst/>
          </a:prstGeom>
          <a:ln w="0">
            <a:noFill/>
          </a:ln>
        </p:spPr>
      </p:pic>
      <p:pic>
        <p:nvPicPr>
          <p:cNvPr id="737" name="Picture 10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640" y="278748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38" name="Text Box 11"/>
          <p:cNvSpPr/>
          <p:nvPr/>
        </p:nvSpPr>
        <p:spPr>
          <a:xfrm>
            <a:off x="469080" y="2787480"/>
            <a:ext cx="991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CircleCI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39" name="Picture 13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48400" y="401184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40" name="Text Box 14"/>
          <p:cNvSpPr/>
          <p:nvPr/>
        </p:nvSpPr>
        <p:spPr>
          <a:xfrm>
            <a:off x="472320" y="4011840"/>
            <a:ext cx="1575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GitHub Action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41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11760" y="4380120"/>
            <a:ext cx="3017160" cy="36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Picture 11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640" y="162684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Plug in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44" name="Text Box 7"/>
          <p:cNvSpPr/>
          <p:nvPr/>
        </p:nvSpPr>
        <p:spPr>
          <a:xfrm>
            <a:off x="469080" y="1626840"/>
            <a:ext cx="763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Intellij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45" name="Picture 18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51640" y="2787480"/>
            <a:ext cx="344520" cy="352080"/>
          </a:xfrm>
          <a:prstGeom prst="rect">
            <a:avLst/>
          </a:prstGeom>
          <a:ln w="0">
            <a:noFill/>
          </a:ln>
        </p:spPr>
      </p:pic>
      <p:sp>
        <p:nvSpPr>
          <p:cNvPr id="746" name="Text Box 8"/>
          <p:cNvSpPr/>
          <p:nvPr/>
        </p:nvSpPr>
        <p:spPr>
          <a:xfrm>
            <a:off x="596160" y="2787480"/>
            <a:ext cx="2115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Visual Studio Code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47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075640" y="1131480"/>
            <a:ext cx="1509840" cy="792720"/>
          </a:xfrm>
          <a:prstGeom prst="rect">
            <a:avLst/>
          </a:prstGeom>
          <a:ln w="0">
            <a:noFill/>
          </a:ln>
        </p:spPr>
      </p:pic>
      <p:pic>
        <p:nvPicPr>
          <p:cNvPr id="748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6948000" y="2283480"/>
            <a:ext cx="995400" cy="52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icture 58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464040"/>
            <a:ext cx="8127720" cy="4395240"/>
          </a:xfrm>
          <a:prstGeom prst="rect">
            <a:avLst/>
          </a:prstGeom>
          <a:ln w="0">
            <a:noFill/>
          </a:ln>
        </p:spPr>
      </p:pic>
      <p:pic>
        <p:nvPicPr>
          <p:cNvPr id="590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360000" y="451620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311760" y="226440"/>
            <a:ext cx="851904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Domande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/>
          </p:nvPr>
        </p:nvSpPr>
        <p:spPr>
          <a:xfrm>
            <a:off x="2771640" y="4444560"/>
            <a:ext cx="3998520" cy="34149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spcBef>
                <a:spcPts val="1415"/>
              </a:spcBef>
              <a:buNone/>
              <a:tabLst>
                <a:tab pos="0" algn="l"/>
              </a:tabLst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andrea.poltronieri@rgigroup.com</a:t>
            </a:r>
            <a:endParaRPr lang="it-IT" sz="1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751" name="Immagine 9" descr="Immagine che contiene Sito Web&#10;&#10;Descrizione generata automaticamente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1059480"/>
            <a:ext cx="5641920" cy="3457800"/>
          </a:xfrm>
          <a:prstGeom prst="rect">
            <a:avLst/>
          </a:prstGeom>
          <a:ln w="0">
            <a:noFill/>
          </a:ln>
        </p:spPr>
      </p:pic>
      <p:sp>
        <p:nvSpPr>
          <p:cNvPr id="752" name="Freeform 7"/>
          <p:cNvSpPr/>
          <p:nvPr/>
        </p:nvSpPr>
        <p:spPr>
          <a:xfrm rot="5400000">
            <a:off x="-33480" y="1055520"/>
            <a:ext cx="2104560" cy="1967040"/>
          </a:xfrm>
          <a:custGeom>
            <a:avLst/>
            <a:gdLst>
              <a:gd name="textAreaLeft" fmla="*/ 0 w 2104560"/>
              <a:gd name="textAreaRight" fmla="*/ 2104920 w 2104560"/>
              <a:gd name="textAreaTop" fmla="*/ 0 h 1967040"/>
              <a:gd name="textAreaBottom" fmla="*/ 1967400 h 1967040"/>
            </a:gdLst>
            <a:ahLst/>
            <a:cxnLst/>
            <a:rect l="textAreaLeft" t="textAreaTop" r="textAreaRight" b="textAreaBottom"/>
            <a:pathLst>
              <a:path w="3241675" h="1224402">
                <a:moveTo>
                  <a:pt x="0" y="23775"/>
                </a:moveTo>
                <a:cubicBezTo>
                  <a:pt x="144145" y="19330"/>
                  <a:pt x="551815" y="-35915"/>
                  <a:pt x="741680" y="39015"/>
                </a:cubicBezTo>
                <a:cubicBezTo>
                  <a:pt x="931545" y="113945"/>
                  <a:pt x="801370" y="311430"/>
                  <a:pt x="948055" y="398425"/>
                </a:cubicBezTo>
                <a:cubicBezTo>
                  <a:pt x="1094740" y="485420"/>
                  <a:pt x="1261745" y="418110"/>
                  <a:pt x="1475740" y="474625"/>
                </a:cubicBezTo>
                <a:cubicBezTo>
                  <a:pt x="1689735" y="531140"/>
                  <a:pt x="1764665" y="543205"/>
                  <a:pt x="2018665" y="681000"/>
                </a:cubicBezTo>
                <a:cubicBezTo>
                  <a:pt x="2272665" y="818795"/>
                  <a:pt x="2500630" y="1055650"/>
                  <a:pt x="2745105" y="1162965"/>
                </a:cubicBezTo>
                <a:cubicBezTo>
                  <a:pt x="2989580" y="1270280"/>
                  <a:pt x="3151505" y="1201065"/>
                  <a:pt x="3241675" y="1216305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753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3540000">
            <a:off x="966960" y="191376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214;p26"/>
          <p:cNvSpPr/>
          <p:nvPr/>
        </p:nvSpPr>
        <p:spPr>
          <a:xfrm>
            <a:off x="971280" y="2847240"/>
            <a:ext cx="1594800" cy="347040"/>
          </a:xfrm>
          <a:prstGeom prst="rect">
            <a:avLst/>
          </a:prstGeom>
          <a:solidFill>
            <a:srgbClr val="1D2330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347760" rIns="90000" bIns="34776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500" b="0" strike="noStrike" spc="-1">
                <a:solidFill>
                  <a:srgbClr val="FFFFFF"/>
                </a:solidFill>
                <a:latin typeface="IBM Plex Sans SemiBold"/>
                <a:ea typeface="IBM Plex Sans SemiBold"/>
              </a:rPr>
              <a:t>@GitHub</a:t>
            </a:r>
            <a:endParaRPr lang="it-IT" sz="25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55" name="Google Shape;215;p26"/>
          <p:cNvSpPr/>
          <p:nvPr/>
        </p:nvSpPr>
        <p:spPr>
          <a:xfrm>
            <a:off x="1187640" y="3363480"/>
            <a:ext cx="1957320" cy="347040"/>
          </a:xfrm>
          <a:prstGeom prst="rect">
            <a:avLst/>
          </a:prstGeom>
          <a:solidFill>
            <a:srgbClr val="1D2330"/>
          </a:solidFill>
          <a:ln w="9525">
            <a:solidFill>
              <a:srgbClr val="0E1E3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347760" rIns="90000" bIns="34776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500" b="0" strike="noStrike" spc="-1">
                <a:solidFill>
                  <a:srgbClr val="FFFFFF"/>
                </a:solidFill>
                <a:latin typeface="IBM Plex Sans SemiBold"/>
                <a:ea typeface="IBM Plex Sans SemiBold"/>
              </a:rPr>
              <a:t>@Linkedin</a:t>
            </a:r>
            <a:endParaRPr lang="it-IT" sz="25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756" name="Google Shape;216;p26"/>
          <p:cNvPicPr/>
          <p:nvPr/>
        </p:nvPicPr>
        <p:blipFill>
          <a:blip r:embed="rId1"/>
          <a:stretch>
            <a:fillRect/>
          </a:stretch>
        </p:blipFill>
        <p:spPr>
          <a:xfrm>
            <a:off x="745560" y="3363480"/>
            <a:ext cx="347040" cy="347040"/>
          </a:xfrm>
          <a:prstGeom prst="rect">
            <a:avLst/>
          </a:prstGeom>
          <a:ln w="0">
            <a:noFill/>
          </a:ln>
        </p:spPr>
      </p:pic>
      <p:pic>
        <p:nvPicPr>
          <p:cNvPr id="757" name="Google Shape;218;p2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920" y="2811240"/>
            <a:ext cx="419400" cy="419040"/>
          </a:xfrm>
          <a:prstGeom prst="rect">
            <a:avLst/>
          </a:prstGeom>
          <a:ln w="0">
            <a:noFill/>
          </a:ln>
        </p:spPr>
      </p:pic>
      <p:sp>
        <p:nvSpPr>
          <p:cNvPr id="758" name="Google Shape;219;p26"/>
          <p:cNvSpPr/>
          <p:nvPr/>
        </p:nvSpPr>
        <p:spPr>
          <a:xfrm>
            <a:off x="2294640" y="1757160"/>
            <a:ext cx="4553280" cy="671760"/>
          </a:xfrm>
          <a:prstGeom prst="roundRect">
            <a:avLst>
              <a:gd name="adj" fmla="val 11836"/>
            </a:avLst>
          </a:prstGeom>
          <a:solidFill>
            <a:srgbClr val="FFFFFF"/>
          </a:solidFill>
          <a:ln w="9525">
            <a:solidFill>
              <a:srgbClr val="0E1E30"/>
            </a:solidFill>
            <a:round/>
          </a:ln>
          <a:effectLst>
            <a:outerShdw dist="142083" dir="3119861" algn="bl" rotWithShape="0">
              <a:srgbClr val="0E1E3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3600" b="1" strike="noStrike" spc="-1">
                <a:solidFill>
                  <a:srgbClr val="0E1E30"/>
                </a:solidFill>
                <a:latin typeface="IBM Plex Sans"/>
                <a:ea typeface="IBM Plex Sans"/>
              </a:rPr>
              <a:t>Let's get in touch!</a:t>
            </a:r>
            <a:endParaRPr lang="it-IT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9" name="Text Box 1"/>
          <p:cNvSpPr/>
          <p:nvPr/>
        </p:nvSpPr>
        <p:spPr>
          <a:xfrm>
            <a:off x="2697480" y="2836440"/>
            <a:ext cx="4161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https://github.com/twinpixel/beekeeping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0" name="Text Box 2"/>
          <p:cNvSpPr/>
          <p:nvPr/>
        </p:nvSpPr>
        <p:spPr>
          <a:xfrm>
            <a:off x="3216240" y="3352680"/>
            <a:ext cx="566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E1E30"/>
                </a:solidFill>
                <a:latin typeface="Arial" panose="020B0604020202020204"/>
                <a:ea typeface="DejaVu Sans"/>
              </a:rPr>
              <a:t>https://www.linkedin.com/in/andrea-poltronieri-02b788/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Immagine 1" descr="Immagine che contiene grafico&#10;&#10;Descrizione generata automaticamente"/>
          <p:cNvPicPr/>
          <p:nvPr/>
        </p:nvPicPr>
        <p:blipFill>
          <a:blip r:embed="rId1"/>
          <a:stretch>
            <a:fillRect/>
          </a:stretch>
        </p:blipFill>
        <p:spPr>
          <a:xfrm>
            <a:off x="446040" y="531000"/>
            <a:ext cx="8193240" cy="4328280"/>
          </a:xfrm>
          <a:prstGeom prst="rect">
            <a:avLst/>
          </a:prstGeom>
          <a:ln w="0">
            <a:noFill/>
          </a:ln>
        </p:spPr>
      </p:pic>
      <p:sp>
        <p:nvSpPr>
          <p:cNvPr id="592" name="Oval 589"/>
          <p:cNvSpPr/>
          <p:nvPr/>
        </p:nvSpPr>
        <p:spPr>
          <a:xfrm>
            <a:off x="8460000" y="540000"/>
            <a:ext cx="359280" cy="35928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593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395640" y="450720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Immagine 6" descr="Immagine che contiene testo, pavimento, donna, persona&#10;&#10;Descrizione generata automaticamente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00" y="652320"/>
            <a:ext cx="5759280" cy="3846960"/>
          </a:xfrm>
          <a:prstGeom prst="rect">
            <a:avLst/>
          </a:prstGeom>
          <a:ln w="0">
            <a:noFill/>
          </a:ln>
        </p:spPr>
      </p:pic>
      <p:pic>
        <p:nvPicPr>
          <p:cNvPr id="595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251640" y="451620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2319840" y="444960"/>
            <a:ext cx="574416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Agenda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597" name="Text Box 594"/>
          <p:cNvSpPr/>
          <p:nvPr/>
        </p:nvSpPr>
        <p:spPr>
          <a:xfrm>
            <a:off x="3419475" y="1635720"/>
            <a:ext cx="3102120" cy="1208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API e loro importanza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Validazione e Linting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Uso di spectral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Estensione set di regole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Scrittura regole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Arial" panose="020B0604020202020204"/>
              </a:rPr>
              <a:t>Integrazioni</a:t>
            </a:r>
            <a:endParaRPr lang="it-IT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98" name="Picture 1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843475" y="1563360"/>
            <a:ext cx="541440" cy="553320"/>
          </a:xfrm>
          <a:prstGeom prst="rect">
            <a:avLst/>
          </a:prstGeom>
          <a:ln w="0">
            <a:noFill/>
          </a:ln>
        </p:spPr>
      </p:pic>
      <p:pic>
        <p:nvPicPr>
          <p:cNvPr id="599" name="Picture 2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843475" y="2067720"/>
            <a:ext cx="541440" cy="553320"/>
          </a:xfrm>
          <a:prstGeom prst="rect">
            <a:avLst/>
          </a:prstGeom>
          <a:ln w="0">
            <a:noFill/>
          </a:ln>
        </p:spPr>
      </p:pic>
      <p:pic>
        <p:nvPicPr>
          <p:cNvPr id="600" name="Picture 3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843475" y="2621400"/>
            <a:ext cx="541440" cy="553320"/>
          </a:xfrm>
          <a:prstGeom prst="rect">
            <a:avLst/>
          </a:prstGeom>
          <a:ln w="0">
            <a:noFill/>
          </a:ln>
        </p:spPr>
      </p:pic>
      <p:pic>
        <p:nvPicPr>
          <p:cNvPr id="601" name="Picture 4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877675" y="3147720"/>
            <a:ext cx="541440" cy="5533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843385" y="3723665"/>
            <a:ext cx="541440" cy="5533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4"/>
          <p:cNvPicPr/>
          <p:nvPr/>
        </p:nvPicPr>
        <p:blipFill>
          <a:blip r:embed="rId1"/>
          <a:srcRect l="26734" t="26344" r="24626" b="23917"/>
          <a:stretch>
            <a:fillRect/>
          </a:stretch>
        </p:blipFill>
        <p:spPr>
          <a:xfrm>
            <a:off x="2842750" y="4284370"/>
            <a:ext cx="541440" cy="55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2319840" y="444960"/>
            <a:ext cx="574416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Api e API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sp>
        <p:nvSpPr>
          <p:cNvPr id="603" name="Text Box 592"/>
          <p:cNvSpPr/>
          <p:nvPr/>
        </p:nvSpPr>
        <p:spPr>
          <a:xfrm>
            <a:off x="4470120" y="2737080"/>
            <a:ext cx="4349520" cy="2122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Il termine API, acronimo di Application Programming Interface (interfaccia di programmazione delle applicazioni), indica un insieme di definizioni e protocolli per la creazione e l'integrazione di applicazioni software.</a:t>
            </a:r>
            <a:endParaRPr lang="it-IT" sz="1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04" name="Picture 593"/>
          <p:cNvPicPr/>
          <p:nvPr/>
        </p:nvPicPr>
        <p:blipFill>
          <a:blip r:embed="rId1"/>
          <a:stretch>
            <a:fillRect/>
          </a:stretch>
        </p:blipFill>
        <p:spPr>
          <a:xfrm>
            <a:off x="5400000" y="3420000"/>
            <a:ext cx="2576520" cy="1439640"/>
          </a:xfrm>
          <a:prstGeom prst="rect">
            <a:avLst/>
          </a:prstGeom>
          <a:ln w="0">
            <a:noFill/>
          </a:ln>
        </p:spPr>
      </p:pic>
      <p:sp>
        <p:nvSpPr>
          <p:cNvPr id="605" name="Text Box 594"/>
          <p:cNvSpPr/>
          <p:nvPr/>
        </p:nvSpPr>
        <p:spPr>
          <a:xfrm>
            <a:off x="1980000" y="1297080"/>
            <a:ext cx="3102120" cy="1402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Imenottero, di color nero con peluria grigia, oggetto di intenso allevamento da parte dell'uomo fin dall'antichità per ricavarne il miele e la cera. </a:t>
            </a:r>
            <a:endParaRPr lang="it-IT" sz="1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06" name="Picture 595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1968120" y="1951560"/>
            <a:ext cx="731520" cy="748080"/>
          </a:xfrm>
          <a:prstGeom prst="rect">
            <a:avLst/>
          </a:prstGeom>
          <a:ln w="0">
            <a:noFill/>
          </a:ln>
        </p:spPr>
      </p:pic>
      <p:pic>
        <p:nvPicPr>
          <p:cNvPr id="607" name="Picture 596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2688120" y="1980000"/>
            <a:ext cx="731520" cy="748080"/>
          </a:xfrm>
          <a:prstGeom prst="rect">
            <a:avLst/>
          </a:prstGeom>
          <a:ln w="0">
            <a:noFill/>
          </a:ln>
        </p:spPr>
      </p:pic>
      <p:pic>
        <p:nvPicPr>
          <p:cNvPr id="608" name="Picture 597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2328120" y="2728440"/>
            <a:ext cx="731520" cy="748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2319840" y="444960"/>
            <a:ext cx="574416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Importanza delle API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610" name="Content Placeholder 2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360" y="1417320"/>
            <a:ext cx="6764400" cy="3262320"/>
          </a:xfrm>
          <a:prstGeom prst="rect">
            <a:avLst/>
          </a:prstGeom>
          <a:ln w="0">
            <a:noFill/>
          </a:ln>
        </p:spPr>
      </p:pic>
      <p:pic>
        <p:nvPicPr>
          <p:cNvPr id="611" name="Picture 601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>
            <a:off x="1948320" y="540000"/>
            <a:ext cx="371160" cy="379440"/>
          </a:xfrm>
          <a:prstGeom prst="rect">
            <a:avLst/>
          </a:prstGeom>
          <a:ln w="0">
            <a:noFill/>
          </a:ln>
        </p:spPr>
      </p:pic>
      <p:sp>
        <p:nvSpPr>
          <p:cNvPr id="612" name="Freeform 1"/>
          <p:cNvSpPr/>
          <p:nvPr/>
        </p:nvSpPr>
        <p:spPr>
          <a:xfrm>
            <a:off x="5901840" y="307800"/>
            <a:ext cx="3241440" cy="1224000"/>
          </a:xfrm>
          <a:custGeom>
            <a:avLst/>
            <a:gdLst>
              <a:gd name="textAreaLeft" fmla="*/ 0 w 3241440"/>
              <a:gd name="textAreaRight" fmla="*/ 3241800 w 3241440"/>
              <a:gd name="textAreaTop" fmla="*/ 0 h 1224000"/>
              <a:gd name="textAreaBottom" fmla="*/ 1224360 h 1224000"/>
            </a:gdLst>
            <a:ahLst/>
            <a:cxnLst/>
            <a:rect l="textAreaLeft" t="textAreaTop" r="textAreaRight" b="textAreaBottom"/>
            <a:pathLst>
              <a:path w="3241675" h="1224402">
                <a:moveTo>
                  <a:pt x="0" y="23775"/>
                </a:moveTo>
                <a:cubicBezTo>
                  <a:pt x="144145" y="19330"/>
                  <a:pt x="551815" y="-35915"/>
                  <a:pt x="741680" y="39015"/>
                </a:cubicBezTo>
                <a:cubicBezTo>
                  <a:pt x="931545" y="113945"/>
                  <a:pt x="801370" y="311430"/>
                  <a:pt x="948055" y="398425"/>
                </a:cubicBezTo>
                <a:cubicBezTo>
                  <a:pt x="1094740" y="485420"/>
                  <a:pt x="1261745" y="418110"/>
                  <a:pt x="1475740" y="474625"/>
                </a:cubicBezTo>
                <a:cubicBezTo>
                  <a:pt x="1689735" y="531140"/>
                  <a:pt x="1764665" y="543205"/>
                  <a:pt x="2018665" y="681000"/>
                </a:cubicBezTo>
                <a:cubicBezTo>
                  <a:pt x="2272665" y="818795"/>
                  <a:pt x="2500630" y="1055650"/>
                  <a:pt x="2745105" y="1162965"/>
                </a:cubicBezTo>
                <a:cubicBezTo>
                  <a:pt x="2989580" y="1270280"/>
                  <a:pt x="3151505" y="1201065"/>
                  <a:pt x="3241675" y="1216305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613" name="Picture 2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7320000">
            <a:off x="7881120" y="90720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2319840" y="444960"/>
            <a:ext cx="5744160" cy="5713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chemeClr val="dk1"/>
                </a:solidFill>
                <a:latin typeface="IBM Plex Sans SemiBold"/>
                <a:ea typeface="IBM Plex Sans SemiBold"/>
              </a:rPr>
              <a:t>Importanza delle API</a:t>
            </a:r>
            <a:endParaRPr lang="it-IT" sz="2800" b="0" strike="noStrike" spc="-1">
              <a:solidFill>
                <a:srgbClr val="0E1E30"/>
              </a:solidFill>
              <a:latin typeface="Arial" panose="020B0604020202020204"/>
            </a:endParaRPr>
          </a:p>
        </p:txBody>
      </p:sp>
      <p:pic>
        <p:nvPicPr>
          <p:cNvPr id="615" name="Picture 1"/>
          <p:cNvPicPr/>
          <p:nvPr/>
        </p:nvPicPr>
        <p:blipFill>
          <a:blip r:embed="rId1"/>
          <a:srcRect r="632" b="6057"/>
          <a:stretch>
            <a:fillRect/>
          </a:stretch>
        </p:blipFill>
        <p:spPr>
          <a:xfrm>
            <a:off x="2349360" y="1347480"/>
            <a:ext cx="5678280" cy="3024000"/>
          </a:xfrm>
          <a:prstGeom prst="rect">
            <a:avLst/>
          </a:prstGeom>
          <a:ln w="0">
            <a:noFill/>
          </a:ln>
        </p:spPr>
      </p:pic>
      <p:sp>
        <p:nvSpPr>
          <p:cNvPr id="616" name="Freeform 6"/>
          <p:cNvSpPr/>
          <p:nvPr/>
        </p:nvSpPr>
        <p:spPr>
          <a:xfrm>
            <a:off x="1781280" y="4700880"/>
            <a:ext cx="1665720" cy="446760"/>
          </a:xfrm>
          <a:custGeom>
            <a:avLst/>
            <a:gdLst>
              <a:gd name="textAreaLeft" fmla="*/ 0 w 1665720"/>
              <a:gd name="textAreaRight" fmla="*/ 1666080 w 1665720"/>
              <a:gd name="textAreaTop" fmla="*/ 0 h 446760"/>
              <a:gd name="textAreaBottom" fmla="*/ 447120 h 446760"/>
            </a:gdLst>
            <a:ahLst/>
            <a:cxnLst/>
            <a:rect l="textAreaLeft" t="textAreaTop" r="textAreaRight" b="textAreaBottom"/>
            <a:pathLst>
              <a:path w="1666534" h="447163">
                <a:moveTo>
                  <a:pt x="15534" y="447163"/>
                </a:moveTo>
                <a:cubicBezTo>
                  <a:pt x="13629" y="417318"/>
                  <a:pt x="-30186" y="334133"/>
                  <a:pt x="38394" y="294128"/>
                </a:cubicBezTo>
                <a:cubicBezTo>
                  <a:pt x="106974" y="254123"/>
                  <a:pt x="145709" y="300478"/>
                  <a:pt x="359704" y="248408"/>
                </a:cubicBezTo>
                <a:cubicBezTo>
                  <a:pt x="573699" y="196338"/>
                  <a:pt x="903899" y="83308"/>
                  <a:pt x="1109004" y="34413"/>
                </a:cubicBezTo>
                <a:cubicBezTo>
                  <a:pt x="1314109" y="-14482"/>
                  <a:pt x="1272199" y="2663"/>
                  <a:pt x="1383959" y="3933"/>
                </a:cubicBezTo>
                <a:cubicBezTo>
                  <a:pt x="1495719" y="5203"/>
                  <a:pt x="1615734" y="33778"/>
                  <a:pt x="1666534" y="42033"/>
                </a:cubicBezTo>
              </a:path>
            </a:pathLst>
          </a:custGeom>
          <a:noFill/>
          <a:ln w="12700">
            <a:solidFill>
              <a:srgbClr val="51E5FF">
                <a:shade val="5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617" name="Picture 3"/>
          <p:cNvPicPr/>
          <p:nvPr/>
        </p:nvPicPr>
        <p:blipFill>
          <a:blip r:embed="rId2"/>
          <a:srcRect l="26734" t="26344" r="24626" b="23917"/>
          <a:stretch>
            <a:fillRect/>
          </a:stretch>
        </p:blipFill>
        <p:spPr>
          <a:xfrm rot="4260000">
            <a:off x="2461680" y="4632120"/>
            <a:ext cx="344520" cy="3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2603</Words>
  <Application>WPS Presentation</Application>
  <PresentationFormat/>
  <Paragraphs>184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33</vt:i4>
      </vt:variant>
    </vt:vector>
  </HeadingPairs>
  <TitlesOfParts>
    <vt:vector size="66" baseType="lpstr">
      <vt:lpstr>Arial</vt:lpstr>
      <vt:lpstr>SimSun</vt:lpstr>
      <vt:lpstr>Wingdings</vt:lpstr>
      <vt:lpstr>Times New Roman</vt:lpstr>
      <vt:lpstr>Arial</vt:lpstr>
      <vt:lpstr>Symbol</vt:lpstr>
      <vt:lpstr>Kingsoft Sign</vt:lpstr>
      <vt:lpstr>DejaVu Sans</vt:lpstr>
      <vt:lpstr>IBM Plex Sans</vt:lpstr>
      <vt:lpstr>Thonburi</vt:lpstr>
      <vt:lpstr>IBM Plex Sans SemiBold</vt:lpstr>
      <vt:lpstr>IBM Plex Sans Medium</vt:lpstr>
      <vt:lpstr>Microsoft YaHei</vt:lpstr>
      <vt:lpstr>汉仪旗黑</vt:lpstr>
      <vt:lpstr>Arial Unicode MS</vt:lpstr>
      <vt:lpstr>Calibri</vt:lpstr>
      <vt:lpstr>Helvetica Neue</vt:lpstr>
      <vt:lpstr>Arial Bold</vt:lpstr>
      <vt:lpstr>宋体-简</vt:lpstr>
      <vt:lpstr>Simple Light</vt:lpstr>
      <vt:lpstr>Simple Light</vt:lpstr>
      <vt:lpstr>Simple Light</vt:lpstr>
      <vt:lpstr>Simple Light</vt:lpstr>
      <vt:lpstr>Office Theme</vt:lpstr>
      <vt:lpstr>Office Theme</vt:lpstr>
      <vt:lpstr>1_Simple Light</vt:lpstr>
      <vt:lpstr>Simple Light</vt:lpstr>
      <vt:lpstr>Simple Light</vt:lpstr>
      <vt:lpstr>Simple Light</vt:lpstr>
      <vt:lpstr>Simple Light</vt:lpstr>
      <vt:lpstr>Office Theme</vt:lpstr>
      <vt:lpstr>Office Theme</vt:lpstr>
      <vt:lpstr>1_Office Theme</vt:lpstr>
      <vt:lpstr>PowerPoint 演示文稿</vt:lpstr>
      <vt:lpstr>&gt;apropos andrea.poltronieri@rgigroup.com</vt:lpstr>
      <vt:lpstr>PowerPoint 演示文稿</vt:lpstr>
      <vt:lpstr>PowerPoint 演示文稿</vt:lpstr>
      <vt:lpstr>PowerPoint 演示文稿</vt:lpstr>
      <vt:lpstr>Agenda</vt:lpstr>
      <vt:lpstr>Api e API</vt:lpstr>
      <vt:lpstr>Importanza delle API</vt:lpstr>
      <vt:lpstr>Importanza delle API</vt:lpstr>
      <vt:lpstr>Benefici delle API: Riuso</vt:lpstr>
      <vt:lpstr>Benefici delle API: Modularità</vt:lpstr>
      <vt:lpstr>Benefici delle API: Scalabilità</vt:lpstr>
      <vt:lpstr>Benefici delle API: Automazione</vt:lpstr>
      <vt:lpstr>Benefici delle API: Innovazione</vt:lpstr>
      <vt:lpstr>RESTful API</vt:lpstr>
      <vt:lpstr>Openapi</vt:lpstr>
      <vt:lpstr>Validazione &amp; Linting</vt:lpstr>
      <vt:lpstr>Validazione &amp; Linting</vt:lpstr>
      <vt:lpstr>Linting</vt:lpstr>
      <vt:lpstr>Documento openapi</vt:lpstr>
      <vt:lpstr>Spectral tool </vt:lpstr>
      <vt:lpstr>Regole in spectral</vt:lpstr>
      <vt:lpstr>Path troppo lunghi</vt:lpstr>
      <vt:lpstr>External docs mancanti</vt:lpstr>
      <vt:lpstr>Path in khebab case</vt:lpstr>
      <vt:lpstr>Parametri solo stringa</vt:lpstr>
      <vt:lpstr>Set di regole</vt:lpstr>
      <vt:lpstr>Integrazione</vt:lpstr>
      <vt:lpstr>Plug in</vt:lpstr>
      <vt:lpstr>Domande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andreapoltronieri</cp:lastModifiedBy>
  <cp:revision>35</cp:revision>
  <dcterms:created xsi:type="dcterms:W3CDTF">2024-03-19T23:44:29Z</dcterms:created>
  <dcterms:modified xsi:type="dcterms:W3CDTF">2024-03-19T23:44:29Z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  <property fmtid="{D5CDD505-2E9C-101B-9397-08002B2CF9AE}" pid="3" name="Slides">
    <vt:i4>31</vt:i4>
  </property>
</Properties>
</file>